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9"/>
  </p:notesMasterIdLst>
  <p:sldIdLst>
    <p:sldId id="257" r:id="rId2"/>
    <p:sldId id="259" r:id="rId3"/>
    <p:sldId id="260" r:id="rId4"/>
    <p:sldId id="262" r:id="rId5"/>
    <p:sldId id="269" r:id="rId6"/>
    <p:sldId id="1029" r:id="rId7"/>
    <p:sldId id="1063" r:id="rId8"/>
    <p:sldId id="271" r:id="rId9"/>
    <p:sldId id="272" r:id="rId10"/>
    <p:sldId id="276" r:id="rId11"/>
    <p:sldId id="924" r:id="rId12"/>
    <p:sldId id="278" r:id="rId13"/>
    <p:sldId id="279" r:id="rId14"/>
    <p:sldId id="1025" r:id="rId15"/>
    <p:sldId id="280" r:id="rId16"/>
    <p:sldId id="980" r:id="rId17"/>
    <p:sldId id="281" r:id="rId18"/>
    <p:sldId id="1000" r:id="rId19"/>
    <p:sldId id="282" r:id="rId20"/>
    <p:sldId id="284" r:id="rId21"/>
    <p:sldId id="290" r:id="rId22"/>
    <p:sldId id="291" r:id="rId23"/>
    <p:sldId id="292" r:id="rId24"/>
    <p:sldId id="928" r:id="rId25"/>
    <p:sldId id="293" r:id="rId26"/>
    <p:sldId id="294" r:id="rId27"/>
    <p:sldId id="1064" r:id="rId28"/>
    <p:sldId id="295" r:id="rId29"/>
    <p:sldId id="296" r:id="rId30"/>
    <p:sldId id="304" r:id="rId31"/>
    <p:sldId id="305" r:id="rId32"/>
    <p:sldId id="930" r:id="rId33"/>
    <p:sldId id="307" r:id="rId34"/>
    <p:sldId id="309" r:id="rId35"/>
    <p:sldId id="313" r:id="rId36"/>
    <p:sldId id="315" r:id="rId37"/>
    <p:sldId id="316" r:id="rId38"/>
    <p:sldId id="325" r:id="rId39"/>
    <p:sldId id="326" r:id="rId40"/>
    <p:sldId id="327" r:id="rId41"/>
    <p:sldId id="328" r:id="rId42"/>
    <p:sldId id="330" r:id="rId43"/>
    <p:sldId id="956" r:id="rId44"/>
    <p:sldId id="959" r:id="rId45"/>
    <p:sldId id="958" r:id="rId46"/>
    <p:sldId id="332" r:id="rId47"/>
    <p:sldId id="972" r:id="rId48"/>
    <p:sldId id="334" r:id="rId49"/>
    <p:sldId id="1030" r:id="rId50"/>
    <p:sldId id="335" r:id="rId51"/>
    <p:sldId id="973" r:id="rId52"/>
    <p:sldId id="339" r:id="rId53"/>
    <p:sldId id="1020" r:id="rId54"/>
    <p:sldId id="342" r:id="rId55"/>
    <p:sldId id="909" r:id="rId56"/>
    <p:sldId id="346" r:id="rId57"/>
    <p:sldId id="1013" r:id="rId58"/>
    <p:sldId id="351" r:id="rId59"/>
    <p:sldId id="356" r:id="rId60"/>
    <p:sldId id="363" r:id="rId61"/>
    <p:sldId id="364" r:id="rId62"/>
    <p:sldId id="365" r:id="rId63"/>
    <p:sldId id="368" r:id="rId64"/>
    <p:sldId id="369" r:id="rId65"/>
    <p:sldId id="370" r:id="rId66"/>
    <p:sldId id="371" r:id="rId67"/>
    <p:sldId id="1011" r:id="rId68"/>
    <p:sldId id="373" r:id="rId69"/>
    <p:sldId id="965" r:id="rId70"/>
    <p:sldId id="374" r:id="rId71"/>
    <p:sldId id="1027" r:id="rId72"/>
    <p:sldId id="985" r:id="rId73"/>
    <p:sldId id="375" r:id="rId74"/>
    <p:sldId id="376" r:id="rId75"/>
    <p:sldId id="1065" r:id="rId76"/>
    <p:sldId id="377" r:id="rId77"/>
    <p:sldId id="378" r:id="rId78"/>
    <p:sldId id="1017" r:id="rId79"/>
    <p:sldId id="379" r:id="rId80"/>
    <p:sldId id="380" r:id="rId81"/>
    <p:sldId id="966" r:id="rId82"/>
    <p:sldId id="382" r:id="rId83"/>
    <p:sldId id="383" r:id="rId84"/>
    <p:sldId id="1018" r:id="rId85"/>
    <p:sldId id="386" r:id="rId86"/>
    <p:sldId id="387" r:id="rId87"/>
    <p:sldId id="394" r:id="rId88"/>
    <p:sldId id="400" r:id="rId89"/>
    <p:sldId id="402" r:id="rId90"/>
    <p:sldId id="404" r:id="rId91"/>
    <p:sldId id="406" r:id="rId92"/>
    <p:sldId id="408" r:id="rId93"/>
    <p:sldId id="409" r:id="rId94"/>
    <p:sldId id="411" r:id="rId95"/>
    <p:sldId id="417" r:id="rId96"/>
    <p:sldId id="418" r:id="rId97"/>
    <p:sldId id="978" r:id="rId98"/>
    <p:sldId id="419" r:id="rId99"/>
    <p:sldId id="421" r:id="rId100"/>
    <p:sldId id="1071" r:id="rId101"/>
    <p:sldId id="1072" r:id="rId102"/>
    <p:sldId id="950" r:id="rId103"/>
    <p:sldId id="926" r:id="rId104"/>
    <p:sldId id="429" r:id="rId105"/>
    <p:sldId id="430" r:id="rId106"/>
    <p:sldId id="434" r:id="rId107"/>
    <p:sldId id="436" r:id="rId108"/>
    <p:sldId id="439" r:id="rId109"/>
    <p:sldId id="441" r:id="rId110"/>
    <p:sldId id="442" r:id="rId111"/>
    <p:sldId id="444" r:id="rId112"/>
    <p:sldId id="446" r:id="rId113"/>
    <p:sldId id="449" r:id="rId114"/>
    <p:sldId id="451" r:id="rId115"/>
    <p:sldId id="452" r:id="rId116"/>
    <p:sldId id="453" r:id="rId117"/>
    <p:sldId id="454" r:id="rId118"/>
    <p:sldId id="455" r:id="rId119"/>
    <p:sldId id="456" r:id="rId120"/>
    <p:sldId id="457" r:id="rId121"/>
    <p:sldId id="459" r:id="rId122"/>
    <p:sldId id="460" r:id="rId123"/>
    <p:sldId id="932" r:id="rId124"/>
    <p:sldId id="463" r:id="rId125"/>
    <p:sldId id="468" r:id="rId126"/>
    <p:sldId id="1103" r:id="rId127"/>
    <p:sldId id="470" r:id="rId128"/>
    <p:sldId id="472" r:id="rId129"/>
    <p:sldId id="473" r:id="rId130"/>
    <p:sldId id="476" r:id="rId131"/>
    <p:sldId id="479" r:id="rId132"/>
    <p:sldId id="481" r:id="rId133"/>
    <p:sldId id="485" r:id="rId134"/>
    <p:sldId id="461" r:id="rId135"/>
    <p:sldId id="492" r:id="rId136"/>
    <p:sldId id="494" r:id="rId137"/>
    <p:sldId id="496" r:id="rId138"/>
    <p:sldId id="497" r:id="rId139"/>
    <p:sldId id="1055" r:id="rId140"/>
    <p:sldId id="1056" r:id="rId141"/>
    <p:sldId id="498" r:id="rId142"/>
    <p:sldId id="499" r:id="rId143"/>
    <p:sldId id="504" r:id="rId144"/>
    <p:sldId id="510" r:id="rId145"/>
    <p:sldId id="512" r:id="rId146"/>
    <p:sldId id="513" r:id="rId147"/>
    <p:sldId id="514" r:id="rId148"/>
    <p:sldId id="516" r:id="rId149"/>
    <p:sldId id="517" r:id="rId150"/>
    <p:sldId id="518" r:id="rId151"/>
    <p:sldId id="519" r:id="rId152"/>
    <p:sldId id="520" r:id="rId153"/>
    <p:sldId id="522" r:id="rId154"/>
    <p:sldId id="526" r:id="rId155"/>
    <p:sldId id="527" r:id="rId156"/>
    <p:sldId id="913" r:id="rId157"/>
    <p:sldId id="528" r:id="rId158"/>
    <p:sldId id="961" r:id="rId159"/>
    <p:sldId id="1060" r:id="rId160"/>
    <p:sldId id="529" r:id="rId161"/>
    <p:sldId id="530" r:id="rId162"/>
    <p:sldId id="1067" r:id="rId163"/>
    <p:sldId id="1068" r:id="rId164"/>
    <p:sldId id="531" r:id="rId165"/>
    <p:sldId id="915" r:id="rId166"/>
    <p:sldId id="534" r:id="rId167"/>
    <p:sldId id="535" r:id="rId168"/>
    <p:sldId id="538" r:id="rId169"/>
    <p:sldId id="541" r:id="rId170"/>
    <p:sldId id="933" r:id="rId171"/>
    <p:sldId id="935" r:id="rId172"/>
    <p:sldId id="543" r:id="rId173"/>
    <p:sldId id="1003" r:id="rId174"/>
    <p:sldId id="996" r:id="rId175"/>
    <p:sldId id="918" r:id="rId176"/>
    <p:sldId id="545" r:id="rId177"/>
    <p:sldId id="547" r:id="rId178"/>
    <p:sldId id="556" r:id="rId179"/>
    <p:sldId id="557" r:id="rId180"/>
    <p:sldId id="559" r:id="rId181"/>
    <p:sldId id="921" r:id="rId182"/>
    <p:sldId id="562" r:id="rId183"/>
    <p:sldId id="564" r:id="rId184"/>
    <p:sldId id="923" r:id="rId185"/>
    <p:sldId id="1005" r:id="rId186"/>
    <p:sldId id="565" r:id="rId187"/>
    <p:sldId id="567" r:id="rId188"/>
    <p:sldId id="568" r:id="rId189"/>
    <p:sldId id="570" r:id="rId190"/>
    <p:sldId id="571" r:id="rId191"/>
    <p:sldId id="572" r:id="rId192"/>
    <p:sldId id="573" r:id="rId193"/>
    <p:sldId id="1007" r:id="rId194"/>
    <p:sldId id="574" r:id="rId195"/>
    <p:sldId id="577" r:id="rId196"/>
    <p:sldId id="579" r:id="rId197"/>
    <p:sldId id="580" r:id="rId198"/>
    <p:sldId id="581" r:id="rId199"/>
    <p:sldId id="585" r:id="rId200"/>
    <p:sldId id="1015" r:id="rId201"/>
    <p:sldId id="587" r:id="rId202"/>
    <p:sldId id="588" r:id="rId203"/>
    <p:sldId id="590" r:id="rId204"/>
    <p:sldId id="1052" r:id="rId205"/>
    <p:sldId id="594" r:id="rId206"/>
    <p:sldId id="595" r:id="rId207"/>
    <p:sldId id="596" r:id="rId208"/>
    <p:sldId id="599" r:id="rId209"/>
    <p:sldId id="600" r:id="rId210"/>
    <p:sldId id="954" r:id="rId211"/>
    <p:sldId id="601" r:id="rId212"/>
    <p:sldId id="602" r:id="rId213"/>
    <p:sldId id="603" r:id="rId214"/>
    <p:sldId id="605" r:id="rId215"/>
    <p:sldId id="606" r:id="rId216"/>
    <p:sldId id="609" r:id="rId217"/>
    <p:sldId id="614" r:id="rId218"/>
    <p:sldId id="1053" r:id="rId219"/>
    <p:sldId id="1054" r:id="rId220"/>
    <p:sldId id="615" r:id="rId221"/>
    <p:sldId id="622" r:id="rId222"/>
    <p:sldId id="968" r:id="rId223"/>
    <p:sldId id="625" r:id="rId224"/>
    <p:sldId id="626" r:id="rId225"/>
    <p:sldId id="628" r:id="rId226"/>
    <p:sldId id="1009" r:id="rId227"/>
    <p:sldId id="1099" r:id="rId228"/>
    <p:sldId id="632" r:id="rId229"/>
    <p:sldId id="633" r:id="rId230"/>
    <p:sldId id="636" r:id="rId231"/>
    <p:sldId id="640" r:id="rId232"/>
    <p:sldId id="940" r:id="rId233"/>
    <p:sldId id="642" r:id="rId234"/>
    <p:sldId id="1057" r:id="rId235"/>
    <p:sldId id="1058" r:id="rId236"/>
    <p:sldId id="645" r:id="rId237"/>
    <p:sldId id="646" r:id="rId238"/>
    <p:sldId id="647" r:id="rId239"/>
    <p:sldId id="982" r:id="rId240"/>
    <p:sldId id="648" r:id="rId241"/>
    <p:sldId id="1066" r:id="rId242"/>
    <p:sldId id="650" r:id="rId243"/>
    <p:sldId id="652" r:id="rId244"/>
    <p:sldId id="656" r:id="rId245"/>
    <p:sldId id="657" r:id="rId246"/>
    <p:sldId id="942" r:id="rId247"/>
    <p:sldId id="660" r:id="rId248"/>
    <p:sldId id="663" r:id="rId249"/>
    <p:sldId id="664" r:id="rId250"/>
    <p:sldId id="666" r:id="rId251"/>
    <p:sldId id="667" r:id="rId252"/>
    <p:sldId id="669" r:id="rId253"/>
    <p:sldId id="952" r:id="rId254"/>
    <p:sldId id="671" r:id="rId255"/>
    <p:sldId id="674" r:id="rId256"/>
    <p:sldId id="675" r:id="rId257"/>
    <p:sldId id="1002" r:id="rId258"/>
    <p:sldId id="676" r:id="rId259"/>
    <p:sldId id="679" r:id="rId260"/>
    <p:sldId id="682" r:id="rId261"/>
    <p:sldId id="689" r:id="rId262"/>
    <p:sldId id="690" r:id="rId263"/>
    <p:sldId id="692" r:id="rId264"/>
    <p:sldId id="1045" r:id="rId265"/>
    <p:sldId id="693" r:id="rId266"/>
    <p:sldId id="696" r:id="rId267"/>
    <p:sldId id="1100" r:id="rId268"/>
    <p:sldId id="697" r:id="rId269"/>
    <p:sldId id="699" r:id="rId270"/>
    <p:sldId id="700" r:id="rId271"/>
    <p:sldId id="702" r:id="rId272"/>
    <p:sldId id="709" r:id="rId273"/>
    <p:sldId id="710" r:id="rId274"/>
    <p:sldId id="712" r:id="rId275"/>
    <p:sldId id="716" r:id="rId276"/>
    <p:sldId id="717" r:id="rId277"/>
    <p:sldId id="719" r:id="rId278"/>
    <p:sldId id="720" r:id="rId279"/>
    <p:sldId id="1078" r:id="rId280"/>
    <p:sldId id="721" r:id="rId281"/>
    <p:sldId id="722" r:id="rId282"/>
    <p:sldId id="723" r:id="rId283"/>
    <p:sldId id="726" r:id="rId284"/>
    <p:sldId id="729" r:id="rId285"/>
    <p:sldId id="1047" r:id="rId286"/>
    <p:sldId id="1101" r:id="rId287"/>
    <p:sldId id="1050" r:id="rId288"/>
    <p:sldId id="1049" r:id="rId289"/>
    <p:sldId id="1048" r:id="rId290"/>
    <p:sldId id="731" r:id="rId291"/>
    <p:sldId id="1051" r:id="rId292"/>
    <p:sldId id="735" r:id="rId293"/>
    <p:sldId id="736" r:id="rId294"/>
    <p:sldId id="737" r:id="rId295"/>
    <p:sldId id="742" r:id="rId296"/>
    <p:sldId id="743" r:id="rId297"/>
    <p:sldId id="744" r:id="rId298"/>
    <p:sldId id="745" r:id="rId299"/>
    <p:sldId id="750" r:id="rId300"/>
    <p:sldId id="751" r:id="rId301"/>
    <p:sldId id="752" r:id="rId302"/>
    <p:sldId id="753" r:id="rId303"/>
    <p:sldId id="755" r:id="rId304"/>
    <p:sldId id="756" r:id="rId305"/>
    <p:sldId id="759" r:id="rId306"/>
    <p:sldId id="760" r:id="rId307"/>
    <p:sldId id="763" r:id="rId308"/>
    <p:sldId id="764" r:id="rId309"/>
    <p:sldId id="989" r:id="rId310"/>
    <p:sldId id="770" r:id="rId311"/>
    <p:sldId id="773" r:id="rId312"/>
    <p:sldId id="774" r:id="rId313"/>
    <p:sldId id="775" r:id="rId314"/>
    <p:sldId id="777" r:id="rId315"/>
    <p:sldId id="778" r:id="rId316"/>
    <p:sldId id="758" r:id="rId317"/>
    <p:sldId id="990" r:id="rId318"/>
    <p:sldId id="779" r:id="rId319"/>
    <p:sldId id="780" r:id="rId320"/>
    <p:sldId id="782" r:id="rId321"/>
    <p:sldId id="783" r:id="rId322"/>
    <p:sldId id="789" r:id="rId323"/>
    <p:sldId id="791" r:id="rId324"/>
    <p:sldId id="798" r:id="rId325"/>
    <p:sldId id="800" r:id="rId326"/>
    <p:sldId id="1073" r:id="rId327"/>
    <p:sldId id="805" r:id="rId328"/>
    <p:sldId id="806" r:id="rId329"/>
    <p:sldId id="808" r:id="rId330"/>
    <p:sldId id="987" r:id="rId331"/>
    <p:sldId id="1074" r:id="rId332"/>
    <p:sldId id="1075" r:id="rId333"/>
    <p:sldId id="812" r:id="rId334"/>
    <p:sldId id="813" r:id="rId335"/>
    <p:sldId id="815" r:id="rId336"/>
    <p:sldId id="816" r:id="rId337"/>
    <p:sldId id="947" r:id="rId338"/>
    <p:sldId id="948" r:id="rId339"/>
    <p:sldId id="817" r:id="rId340"/>
    <p:sldId id="818" r:id="rId341"/>
    <p:sldId id="998" r:id="rId342"/>
    <p:sldId id="820" r:id="rId343"/>
    <p:sldId id="822" r:id="rId344"/>
    <p:sldId id="824" r:id="rId345"/>
    <p:sldId id="963" r:id="rId346"/>
    <p:sldId id="827" r:id="rId347"/>
    <p:sldId id="832" r:id="rId348"/>
    <p:sldId id="833" r:id="rId349"/>
    <p:sldId id="1033" r:id="rId350"/>
    <p:sldId id="1035" r:id="rId351"/>
    <p:sldId id="943" r:id="rId352"/>
    <p:sldId id="983" r:id="rId353"/>
    <p:sldId id="835" r:id="rId354"/>
    <p:sldId id="837" r:id="rId355"/>
    <p:sldId id="838" r:id="rId356"/>
    <p:sldId id="840" r:id="rId357"/>
    <p:sldId id="849" r:id="rId358"/>
    <p:sldId id="857" r:id="rId359"/>
    <p:sldId id="858" r:id="rId360"/>
    <p:sldId id="859" r:id="rId361"/>
    <p:sldId id="970" r:id="rId362"/>
    <p:sldId id="869" r:id="rId363"/>
    <p:sldId id="872" r:id="rId364"/>
    <p:sldId id="874" r:id="rId365"/>
    <p:sldId id="876" r:id="rId366"/>
    <p:sldId id="877" r:id="rId367"/>
    <p:sldId id="1069" r:id="rId368"/>
    <p:sldId id="1070" r:id="rId369"/>
    <p:sldId id="1098" r:id="rId370"/>
    <p:sldId id="880" r:id="rId371"/>
    <p:sldId id="881" r:id="rId372"/>
    <p:sldId id="882" r:id="rId373"/>
    <p:sldId id="884" r:id="rId374"/>
    <p:sldId id="888" r:id="rId375"/>
    <p:sldId id="891" r:id="rId376"/>
    <p:sldId id="994" r:id="rId377"/>
    <p:sldId id="1061" r:id="rId378"/>
    <p:sldId id="896" r:id="rId379"/>
    <p:sldId id="1076" r:id="rId380"/>
    <p:sldId id="1079" r:id="rId381"/>
    <p:sldId id="1085" r:id="rId382"/>
    <p:sldId id="1086" r:id="rId383"/>
    <p:sldId id="1087" r:id="rId384"/>
    <p:sldId id="1088" r:id="rId385"/>
    <p:sldId id="1089" r:id="rId386"/>
    <p:sldId id="1090" r:id="rId387"/>
    <p:sldId id="1091" r:id="rId388"/>
    <p:sldId id="1092" r:id="rId389"/>
    <p:sldId id="1096" r:id="rId390"/>
    <p:sldId id="1097" r:id="rId391"/>
    <p:sldId id="1095" r:id="rId392"/>
    <p:sldId id="907" r:id="rId393"/>
    <p:sldId id="1080" r:id="rId394"/>
    <p:sldId id="1081" r:id="rId395"/>
    <p:sldId id="1082" r:id="rId396"/>
    <p:sldId id="1083" r:id="rId397"/>
    <p:sldId id="1084" r:id="rId3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7687" autoAdjust="0"/>
  </p:normalViewPr>
  <p:slideViewPr>
    <p:cSldViewPr>
      <p:cViewPr>
        <p:scale>
          <a:sx n="66" d="100"/>
          <a:sy n="66" d="100"/>
        </p:scale>
        <p:origin x="-1470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377" Type="http://schemas.openxmlformats.org/officeDocument/2006/relationships/slide" Target="slides/slide376.xml"/><Relationship Id="rId398" Type="http://schemas.openxmlformats.org/officeDocument/2006/relationships/slide" Target="slides/slide397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402" Type="http://schemas.openxmlformats.org/officeDocument/2006/relationships/theme" Target="theme/theme1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399" Type="http://schemas.openxmlformats.org/officeDocument/2006/relationships/notesMaster" Target="notesMasters/notesMaster1.xml"/><Relationship Id="rId403" Type="http://schemas.openxmlformats.org/officeDocument/2006/relationships/tableStyles" Target="tableStyles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389" Type="http://schemas.openxmlformats.org/officeDocument/2006/relationships/slide" Target="slides/slide388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presProps" Target="pres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viewProps" Target="viewProps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CCF70-9B08-428C-B05C-0BE852D4B578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9310B-672E-4B8A-88DA-B6BAC77FF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3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alimony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9310B-672E-4B8A-88DA-B6BAC77FF4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5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237E0-5A16-4877-AB37-C6F287267053}" type="slidenum">
              <a:rPr lang="en-IN" smtClean="0"/>
              <a:pPr/>
              <a:t>45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9310B-672E-4B8A-88DA-B6BAC77FF460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8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9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9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50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18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9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39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8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2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3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1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BBF84-B1FF-486B-8F1E-51DD63F483C9}" type="datetimeFigureOut">
              <a:rPr lang="en-US" smtClean="0"/>
              <a:t>05-Nov-17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6A4B3-1C77-4469-9FA7-453EE32B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7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0.png"/><Relationship Id="rId4" Type="http://schemas.openxmlformats.org/officeDocument/2006/relationships/oleObject" Target="../embeddings/oleObject1.bin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2.jpeg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0.png"/><Relationship Id="rId4" Type="http://schemas.openxmlformats.org/officeDocument/2006/relationships/oleObject" Target="../embeddings/oleObject2.bin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gif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2.jpeg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pn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png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pn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e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png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eg"/><Relationship Id="rId2" Type="http://schemas.openxmlformats.org/officeDocument/2006/relationships/image" Target="../media/image366.jpe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e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image" Target="../media/image372.jpe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eg"/><Relationship Id="rId2" Type="http://schemas.openxmlformats.org/officeDocument/2006/relationships/image" Target="../media/image374.jpe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e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e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3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0.jpeg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png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jpeg"/><Relationship Id="rId2" Type="http://schemas.openxmlformats.org/officeDocument/2006/relationships/image" Target="../media/image39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jpe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9.jpeg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e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jpe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jpeg"/><Relationship Id="rId2" Type="http://schemas.openxmlformats.org/officeDocument/2006/relationships/image" Target="../media/image416.jpe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png"/><Relationship Id="rId1" Type="http://schemas.openxmlformats.org/officeDocument/2006/relationships/slideLayout" Target="../slideLayouts/slideLayout2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jpeg"/><Relationship Id="rId2" Type="http://schemas.openxmlformats.org/officeDocument/2006/relationships/image" Target="../media/image4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9.jpeg"/><Relationship Id="rId4" Type="http://schemas.openxmlformats.org/officeDocument/2006/relationships/image" Target="../media/image428.jpeg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jpeg"/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jpeg"/><Relationship Id="rId2" Type="http://schemas.openxmlformats.org/officeDocument/2006/relationships/image" Target="../media/image4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e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e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jpe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jpe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jpeg"/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jpe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e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jpe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jpe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52663"/>
            <a:ext cx="4573473" cy="418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33400"/>
            <a:ext cx="6408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Abash</a:t>
            </a:r>
            <a:r>
              <a:rPr lang="en-US" sz="3200" b="1" dirty="0" smtClean="0"/>
              <a:t>: make someone feel ashamed</a:t>
            </a:r>
            <a:endParaRPr lang="en-U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55686"/>
            <a:ext cx="4457700" cy="428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6096000"/>
            <a:ext cx="8001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7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8610600" cy="483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76200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Alimony </a:t>
            </a:r>
            <a:r>
              <a:rPr lang="en-US" sz="3200" b="1" dirty="0" smtClean="0"/>
              <a:t>: money paid to the former spouse after the divorce ( by court order )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73109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2346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disag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193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di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28850"/>
            <a:ext cx="30289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Disagree-with-white-writing-and-thumbs-d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19324"/>
            <a:ext cx="3124200" cy="166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di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7650"/>
            <a:ext cx="3200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5594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DISSENT</a:t>
            </a:r>
            <a:r>
              <a:rPr lang="en-US" sz="2400" dirty="0" smtClean="0"/>
              <a:t> : TO DISAGREE / PROTEST / DIFFER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98211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4910" y="228600"/>
            <a:ext cx="3613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GATE 2014  ME + EC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950893"/>
            <a:ext cx="8000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Which of the following is the closest in meaning to the word underlined in the sentence below 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1" y="2057400"/>
            <a:ext cx="8458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 a democracy , everybody has the freedom to </a:t>
            </a:r>
            <a:r>
              <a:rPr lang="en-US" sz="3200" u="sng" dirty="0" smtClean="0"/>
              <a:t>disagree</a:t>
            </a:r>
            <a:r>
              <a:rPr lang="en-US" sz="3200" dirty="0" smtClean="0"/>
              <a:t> with the government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82354" y="3429000"/>
            <a:ext cx="2189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a ) dissent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289490" y="3352800"/>
            <a:ext cx="2330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b ) descent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4114800"/>
            <a:ext cx="2033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c ) decent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4038600"/>
            <a:ext cx="2198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 d ) decadent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047822" y="4876800"/>
            <a:ext cx="2362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Answer : ( a 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0777311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h\Downloads\deligent img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0"/>
            <a:ext cx="4298776" cy="4680520"/>
          </a:xfrm>
          <a:prstGeom prst="rect">
            <a:avLst/>
          </a:prstGeom>
          <a:noFill/>
        </p:spPr>
      </p:pic>
      <p:pic>
        <p:nvPicPr>
          <p:cNvPr id="31747" name="Picture 3" descr="C:\Users\h\Downloads\deligint img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12368" cy="554461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71800" y="7203"/>
            <a:ext cx="424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Diligent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4876800"/>
            <a:ext cx="5731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Hardworking / industrious / assiduous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36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mages.sodahead.com/polls/002070351/2559266469_dog_training_answer_3_x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705600"/>
          </a:xfrm>
          <a:prstGeom prst="rect">
            <a:avLst/>
          </a:prstGeom>
          <a:noFill/>
        </p:spPr>
      </p:pic>
      <p:pic>
        <p:nvPicPr>
          <p:cNvPr id="36868" name="Picture 4" descr="https://pbs.twimg.com/profile_images/1715020993/logo-twit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839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Docile</a:t>
            </a:r>
            <a:r>
              <a:rPr lang="en-US" sz="3200" dirty="0" smtClean="0"/>
              <a:t>: flexible / obedient / ready to accept / meek</a:t>
            </a:r>
            <a:endParaRPr lang="en-US" sz="3200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334375" cy="514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68722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Dolorous</a:t>
            </a:r>
            <a:r>
              <a:rPr lang="en-US" sz="3200" b="1" dirty="0" smtClean="0"/>
              <a:t>:  sad / gloomy/sorrowful</a:t>
            </a:r>
            <a:endParaRPr lang="en-US" sz="3200" b="1" dirty="0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94721"/>
            <a:ext cx="7905750" cy="5458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2437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Drowsy</a:t>
            </a:r>
            <a:r>
              <a:rPr lang="en-US" sz="3200" b="1" dirty="0" smtClean="0"/>
              <a:t> : sleepy / dozy / somnolent </a:t>
            </a:r>
            <a:endParaRPr lang="en-US" sz="3200" b="1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196263" cy="545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819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Ebullient</a:t>
            </a:r>
            <a:r>
              <a:rPr lang="en-US" sz="3200" b="1" dirty="0" smtClean="0"/>
              <a:t>: cheerful / euphoric / effervescent</a:t>
            </a:r>
            <a:endParaRPr lang="en-US" sz="3200" b="1" dirty="0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00162"/>
            <a:ext cx="4267200" cy="520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3577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Edict: </a:t>
            </a:r>
            <a:r>
              <a:rPr lang="en-US" sz="3600" b="1" dirty="0" smtClean="0"/>
              <a:t>order / dictate / command</a:t>
            </a:r>
            <a:endParaRPr lang="en-US" sz="3600" b="1" dirty="0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21354"/>
            <a:ext cx="5224895" cy="534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0844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Eerie</a:t>
            </a:r>
            <a:r>
              <a:rPr lang="en-US" sz="3600" b="1" dirty="0" smtClean="0"/>
              <a:t> : strange and frightening/ creepy/ mysterious</a:t>
            </a:r>
            <a:endParaRPr lang="en-US" sz="3600" b="1" dirty="0"/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59306"/>
            <a:ext cx="8477250" cy="526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43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1" y="1293674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Palimony</a:t>
            </a:r>
            <a:r>
              <a:rPr lang="en-US" sz="3600" dirty="0" smtClean="0"/>
              <a:t> : money that is paid to the partner that one had lived with after the separation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92196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Efface</a:t>
            </a:r>
            <a:r>
              <a:rPr lang="en-US" sz="4000" b="1" dirty="0" smtClean="0"/>
              <a:t>: erase / remove</a:t>
            </a:r>
            <a:endParaRPr lang="en-US" sz="4000" b="1" dirty="0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214021"/>
            <a:ext cx="8493702" cy="53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6541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Effeminate : womanish/unmanly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990600"/>
            <a:ext cx="4495800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0820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Effigy : dummy/ statue</a:t>
            </a:r>
            <a:endParaRPr lang="en-US" sz="3600" b="1" dirty="0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7114"/>
            <a:ext cx="8229600" cy="52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4277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Egalitarian</a:t>
            </a:r>
            <a:r>
              <a:rPr lang="en-US" sz="3200" b="1" dirty="0" smtClean="0"/>
              <a:t>: believing the principle of equality</a:t>
            </a:r>
            <a:endParaRPr lang="en-US" sz="3200" b="1" dirty="0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55216"/>
            <a:ext cx="7636452" cy="503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4717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Egress</a:t>
            </a:r>
            <a:r>
              <a:rPr lang="en-US" b="1" dirty="0" smtClean="0"/>
              <a:t> : go out / leave </a:t>
            </a:r>
            <a:endParaRPr lang="en-US" b="1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06384"/>
            <a:ext cx="5010150" cy="512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5407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Elated </a:t>
            </a:r>
            <a:r>
              <a:rPr lang="en-US" sz="3200" b="1" dirty="0" smtClean="0"/>
              <a:t>: euphoric / ecstatic / overjoyed</a:t>
            </a:r>
            <a:endParaRPr lang="en-US" sz="3200" b="1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3286125" cy="495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6782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Elicit : obtain / extract </a:t>
            </a:r>
            <a:endParaRPr lang="en-US" sz="4000" b="1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382000" cy="503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4776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Elope: go away with lover </a:t>
            </a:r>
            <a:endParaRPr lang="en-US" sz="4000" b="1" dirty="0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4643"/>
            <a:ext cx="8229600" cy="529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167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Elucidate</a:t>
            </a:r>
            <a:r>
              <a:rPr lang="en-US" sz="4000" b="1" dirty="0" smtClean="0"/>
              <a:t>: explain clearly </a:t>
            </a:r>
            <a:endParaRPr lang="en-US" sz="4000" b="1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59354"/>
            <a:ext cx="8534400" cy="507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1243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Elusive: difficult to find / catch </a:t>
            </a:r>
            <a:endParaRPr lang="en-US" sz="4000" b="1" dirty="0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4" y="1676400"/>
            <a:ext cx="8353546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783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35052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altercation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6201">
            <a:off x="5924550" y="1828800"/>
            <a:ext cx="2686050" cy="191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541496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20222691">
            <a:off x="6248400" y="1654394"/>
            <a:ext cx="1375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noisy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609600" y="5791200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no. of untraced children in the country </a:t>
            </a:r>
            <a:r>
              <a:rPr lang="en-US" dirty="0" smtClean="0"/>
              <a:t> increased </a:t>
            </a:r>
            <a:r>
              <a:rPr lang="en-US" dirty="0"/>
              <a:t>by 84% between 2013 and </a:t>
            </a:r>
            <a:r>
              <a:rPr lang="en-US" dirty="0" smtClean="0"/>
              <a:t>2015 .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6324600"/>
            <a:ext cx="206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409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Emaciated</a:t>
            </a:r>
            <a:r>
              <a:rPr lang="en-US" sz="4000" b="1" dirty="0" smtClean="0"/>
              <a:t> : abnormally thin </a:t>
            </a:r>
            <a:endParaRPr lang="en-US" sz="4000" b="1" dirty="0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59392"/>
            <a:ext cx="7534275" cy="539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75891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Emancipate : to liberate / free </a:t>
            </a:r>
            <a:endParaRPr lang="en-US" b="1" dirty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60418"/>
            <a:ext cx="43434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72" y="1752600"/>
            <a:ext cx="3332813" cy="424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63455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Embark</a:t>
            </a:r>
            <a:r>
              <a:rPr lang="en-US" sz="3600" b="1" dirty="0" smtClean="0"/>
              <a:t>: to get into a plane or go on a ship</a:t>
            </a:r>
            <a:endParaRPr lang="en-US" sz="3600" b="1" dirty="0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73450"/>
            <a:ext cx="8105775" cy="53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29447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Disembark : to get off a ship / a plane</a:t>
            </a:r>
            <a:endParaRPr lang="en-US" sz="3200" b="1" dirty="0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10343"/>
            <a:ext cx="8172450" cy="534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3923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Embellish : to decorate</a:t>
            </a:r>
            <a:endParaRPr lang="en-US" b="1" dirty="0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92577"/>
            <a:ext cx="8001000" cy="559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88559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Enmity : hatred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51598"/>
            <a:ext cx="8315325" cy="563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98103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bed0f-sluggoennu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28384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ennui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19075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20150624_ennu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66800"/>
            <a:ext cx="4267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20669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Enthrall</a:t>
            </a:r>
            <a:r>
              <a:rPr lang="en-US" sz="4000" b="1" dirty="0" smtClean="0"/>
              <a:t> : woo / charm/captivate</a:t>
            </a:r>
            <a:endParaRPr lang="en-US" sz="4000" b="1" dirty="0"/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65105"/>
            <a:ext cx="6943725" cy="497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14831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Eradicate</a:t>
            </a:r>
            <a:r>
              <a:rPr lang="en-US" sz="4000" b="1" dirty="0" smtClean="0"/>
              <a:t> : root out/remove</a:t>
            </a:r>
            <a:endParaRPr lang="en-US" sz="4000" b="1" dirty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30864"/>
            <a:ext cx="5029200" cy="549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57852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Errand: chore / task/job</a:t>
            </a:r>
            <a:endParaRPr lang="en-US" sz="4000" b="1" dirty="0"/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734175" cy="493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40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amenable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599"/>
            <a:ext cx="8001000" cy="547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1371600"/>
            <a:ext cx="23622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0413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Estrange :To distance/alienate </a:t>
            </a:r>
            <a:endParaRPr lang="en-US" sz="4000" b="1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399"/>
            <a:ext cx="6858000" cy="507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60833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EXASPERATE</a:t>
            </a:r>
            <a:r>
              <a:rPr lang="en-US" sz="3200" b="1" dirty="0" smtClean="0"/>
              <a:t> : INCENSE /ANGER / MADDEN/ANNOY</a:t>
            </a:r>
            <a:endParaRPr lang="en-US" sz="3200" b="1" dirty="0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472488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45645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Excruciating: intensely painful</a:t>
            </a:r>
            <a:endParaRPr lang="en-US" sz="4000" b="1" dirty="0"/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8423"/>
            <a:ext cx="8334375" cy="516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87326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Extravaganza</a:t>
            </a:r>
            <a:r>
              <a:rPr lang="en-US" sz="4000" b="1" dirty="0" smtClean="0"/>
              <a:t>: spectacular display</a:t>
            </a:r>
            <a:endParaRPr lang="en-US" sz="4000" b="1" dirty="0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4866"/>
            <a:ext cx="8334375" cy="529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567215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Falter: hesitate /delay </a:t>
            </a:r>
            <a:endParaRPr lang="en-US" sz="4000" b="1" dirty="0"/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73857"/>
            <a:ext cx="3979151" cy="425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18" y="2203958"/>
            <a:ext cx="3994004" cy="399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95266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Fatuous</a:t>
            </a:r>
            <a:r>
              <a:rPr lang="en-US" sz="4000" b="1" dirty="0" smtClean="0"/>
              <a:t>: silly / foolish /inane</a:t>
            </a:r>
            <a:endParaRPr lang="en-US" sz="4000" b="1" dirty="0"/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5999"/>
            <a:ext cx="4800599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336232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50924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FAUX PAS </a:t>
            </a:r>
            <a:r>
              <a:rPr lang="en-US" sz="3200" b="1" dirty="0" smtClean="0"/>
              <a:t>: AN EMBARRASSING BLUNDER</a:t>
            </a:r>
            <a:endParaRPr lang="en-US" sz="3200" b="1" dirty="0"/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2296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66178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Feeble</a:t>
            </a:r>
            <a:r>
              <a:rPr lang="en-US" sz="3600" b="1" dirty="0" smtClean="0"/>
              <a:t> : weak / frail/infirm</a:t>
            </a:r>
            <a:endParaRPr lang="en-US" sz="3600" b="1" dirty="0"/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9653"/>
            <a:ext cx="8185591" cy="508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82740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Felicity : joy / bliss  </a:t>
            </a:r>
            <a:endParaRPr lang="en-US" sz="4000" b="1" dirty="0"/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5" y="1752600"/>
            <a:ext cx="4267200" cy="440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1" y="1752600"/>
            <a:ext cx="3962400" cy="440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28440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8120686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00100"/>
            <a:ext cx="504666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felicit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00100"/>
            <a:ext cx="3944938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228600"/>
            <a:ext cx="4924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Felicitate : to </a:t>
            </a:r>
            <a:r>
              <a:rPr lang="en-US" sz="2400" dirty="0" err="1" smtClean="0"/>
              <a:t>honour</a:t>
            </a:r>
            <a:r>
              <a:rPr lang="en-US" sz="2400" dirty="0" smtClean="0"/>
              <a:t> in a public place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5215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/>
              <a:t>amenable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315536"/>
            <a:ext cx="8229600" cy="387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2743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838200"/>
            <a:ext cx="6221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Willing to do / compliant / manageable / flexible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5715000" y="1600200"/>
            <a:ext cx="3352800" cy="609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38823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381000"/>
            <a:ext cx="3021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GATE 2016 EC + ME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9144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students ___________ the teacher on teachers’ day for twenty years of dedicated teaching .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706469"/>
            <a:ext cx="378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a ) facilitated        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5018223" y="2630269"/>
            <a:ext cx="2979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b ) felicitated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3392269"/>
            <a:ext cx="2862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c ) fantasized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3453825"/>
            <a:ext cx="2675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d ) </a:t>
            </a:r>
            <a:r>
              <a:rPr lang="en-US" sz="3200" dirty="0" err="1" smtClean="0"/>
              <a:t>facillitated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4343400"/>
            <a:ext cx="2189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Answer :  ( b 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660293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Felony : a crime </a:t>
            </a:r>
            <a:endParaRPr lang="en-US" sz="4000" b="1" dirty="0"/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1757"/>
            <a:ext cx="8582891" cy="523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24810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Feral: wild/undomesticated/untamed</a:t>
            </a:r>
            <a:endParaRPr lang="en-US" sz="3600" dirty="0"/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0"/>
            <a:ext cx="8382000" cy="345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80259"/>
            <a:ext cx="30289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4206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Flabbergast :astonish/amaze/surprise</a:t>
            </a:r>
            <a:endParaRPr lang="en-US" dirty="0"/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88774"/>
            <a:ext cx="8420100" cy="517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12388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Folly: senseless/foolish</a:t>
            </a:r>
            <a:endParaRPr lang="en-US" sz="4000" dirty="0"/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47127"/>
            <a:ext cx="8686800" cy="5129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91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Fragile </a:t>
            </a:r>
            <a:r>
              <a:rPr lang="en-US" sz="3600" dirty="0" smtClean="0"/>
              <a:t>: delicate / breakable</a:t>
            </a:r>
            <a:endParaRPr lang="en-US" sz="3600" dirty="0"/>
          </a:p>
        </p:txBody>
      </p:sp>
      <p:pic>
        <p:nvPicPr>
          <p:cNvPr id="2050" name="Picture 2" descr="C:\Users\user\Desktop\frag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00200"/>
            <a:ext cx="66675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02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Fraught</a:t>
            </a:r>
            <a:r>
              <a:rPr lang="en-US" sz="4000" dirty="0" smtClean="0"/>
              <a:t>: anxious/worried/upset</a:t>
            </a:r>
            <a:endParaRPr lang="en-US" sz="4000" dirty="0"/>
          </a:p>
        </p:txBody>
      </p:sp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6534150" cy="509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7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Frown</a:t>
            </a:r>
            <a:r>
              <a:rPr lang="en-US" dirty="0" smtClean="0"/>
              <a:t> :an expression of irritation</a:t>
            </a:r>
            <a:endParaRPr lang="en-US" dirty="0"/>
          </a:p>
        </p:txBody>
      </p:sp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587461" cy="500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30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Gag </a:t>
            </a:r>
            <a:r>
              <a:rPr lang="en-US" sz="3200" dirty="0" smtClean="0"/>
              <a:t>: to prevent someone from speaking</a:t>
            </a:r>
            <a:endParaRPr lang="en-US" sz="3200" dirty="0"/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378178" cy="4886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5511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Gallantry</a:t>
            </a:r>
            <a:r>
              <a:rPr lang="en-US" sz="4000" dirty="0" smtClean="0"/>
              <a:t> : courage/bravery/</a:t>
            </a:r>
            <a:r>
              <a:rPr lang="en-US" sz="4000" dirty="0" err="1" smtClean="0"/>
              <a:t>valour</a:t>
            </a:r>
            <a:endParaRPr lang="en-US" sz="4000" dirty="0"/>
          </a:p>
        </p:txBody>
      </p:sp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83252"/>
            <a:ext cx="8420100" cy="525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303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Angst</a:t>
            </a:r>
            <a:r>
              <a:rPr lang="en-US" sz="3600" b="1" dirty="0" smtClean="0"/>
              <a:t> : a feeling of anxiety and worry</a:t>
            </a:r>
            <a:endParaRPr lang="en-US" sz="36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7" y="1295400"/>
            <a:ext cx="5453063" cy="390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0" y="5830669"/>
            <a:ext cx="7543800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dirty="0"/>
              <a:t>The total no. of untraced children in 2015 was 62,988 as against 34,244 in the year </a:t>
            </a:r>
            <a:r>
              <a:rPr lang="en-US" dirty="0" smtClean="0"/>
              <a:t>2013.                          </a:t>
            </a:r>
            <a:r>
              <a:rPr lang="en-US" dirty="0" err="1" smtClean="0"/>
              <a:t>sahana</a:t>
            </a:r>
            <a:r>
              <a:rPr lang="en-US" dirty="0" smtClean="0"/>
              <a:t> foundation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836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Garish : glaring / over-bright /flashy </a:t>
            </a:r>
            <a:endParaRPr lang="en-US" sz="4000" dirty="0"/>
          </a:p>
        </p:txBody>
      </p:sp>
      <p:pic>
        <p:nvPicPr>
          <p:cNvPr id="249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1535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05941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Garner</a:t>
            </a:r>
            <a:r>
              <a:rPr lang="en-US" sz="3600" dirty="0" smtClean="0"/>
              <a:t> : gather / collect / assemble</a:t>
            </a:r>
            <a:endParaRPr lang="en-US" sz="3600" dirty="0"/>
          </a:p>
        </p:txBody>
      </p:sp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1"/>
            <a:ext cx="860107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37381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dirty="0" smtClean="0"/>
              <a:t>Gawk : stare / gape / gaze /</a:t>
            </a:r>
            <a:endParaRPr lang="en-US" dirty="0"/>
          </a:p>
        </p:txBody>
      </p:sp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410575" cy="527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09694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Gigantic: huge / large / enormous</a:t>
            </a:r>
            <a:endParaRPr lang="en-US" sz="4000" dirty="0"/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20985"/>
            <a:ext cx="8553450" cy="523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35536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Glum</a:t>
            </a:r>
            <a:r>
              <a:rPr lang="en-US" sz="3600" dirty="0" smtClean="0"/>
              <a:t>: gloomy / depressed / dull</a:t>
            </a:r>
            <a:endParaRPr lang="en-US" sz="3600" dirty="0"/>
          </a:p>
        </p:txBody>
      </p:sp>
      <p:pic>
        <p:nvPicPr>
          <p:cNvPr id="258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4750"/>
            <a:ext cx="8610600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59819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Glutton</a:t>
            </a:r>
            <a:r>
              <a:rPr lang="en-US" sz="4000" dirty="0" smtClean="0"/>
              <a:t>: greedy eater </a:t>
            </a:r>
            <a:endParaRPr lang="en-US" sz="4000" dirty="0"/>
          </a:p>
        </p:txBody>
      </p:sp>
      <p:pic>
        <p:nvPicPr>
          <p:cNvPr id="259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59155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10639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image.shutterstock.com/display_pic_with_logo/160669/160669,1308999764,1/stock-photo-glutton-woman-eating-chocolate-cream-from-a-jar-with-a-knife-79925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6879"/>
            <a:ext cx="4932040" cy="4515558"/>
          </a:xfrm>
          <a:prstGeom prst="rect">
            <a:avLst/>
          </a:prstGeom>
          <a:noFill/>
        </p:spPr>
      </p:pic>
      <p:pic>
        <p:nvPicPr>
          <p:cNvPr id="62468" name="Picture 4" descr="http://www.shropshirelive.com/wp-content/uploads/2013/01/The-Glutton-Clu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88840"/>
          </a:xfrm>
          <a:prstGeom prst="rect">
            <a:avLst/>
          </a:prstGeom>
          <a:noFill/>
        </p:spPr>
      </p:pic>
      <p:pic>
        <p:nvPicPr>
          <p:cNvPr id="62470" name="Picture 6" descr="http://www.ruszajsie.pl/_components/_ckfinder/userfiles/images/%C5%BCar%C5%82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205852"/>
            <a:ext cx="4211960" cy="3600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930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Gourmet </a:t>
            </a:r>
            <a:r>
              <a:rPr lang="en-US" sz="3200" dirty="0" smtClean="0"/>
              <a:t>: epicure /quality conscious of food</a:t>
            </a:r>
            <a:endParaRPr lang="en-US" sz="3200" dirty="0"/>
          </a:p>
        </p:txBody>
      </p:sp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0"/>
            <a:ext cx="4419600" cy="551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63027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ebneel.com/sites/default/files/images/project/chinese%20woman%20paintings%20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58" y="-28133"/>
            <a:ext cx="9177358" cy="688613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427984" y="0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gorgeous</a:t>
            </a:r>
            <a:endParaRPr lang="en-IN" sz="5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35080" y="3429000"/>
            <a:ext cx="2228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Very beautiful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58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Gossip</a:t>
            </a:r>
            <a:r>
              <a:rPr lang="en-US" sz="3200" dirty="0" smtClean="0"/>
              <a:t> :informal conversation about other people’s private affairs</a:t>
            </a:r>
            <a:endParaRPr lang="en-US" sz="3200" dirty="0"/>
          </a:p>
        </p:txBody>
      </p:sp>
      <p:pic>
        <p:nvPicPr>
          <p:cNvPr id="519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39497"/>
            <a:ext cx="5257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005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h\Desktop\img2\around-ambidextrou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09600"/>
            <a:ext cx="8568952" cy="468233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152400"/>
            <a:ext cx="8371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Ambidexterous</a:t>
            </a:r>
            <a:r>
              <a:rPr lang="en-US" sz="2800" dirty="0" smtClean="0"/>
              <a:t> : able to use both the hands equally well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066800"/>
            <a:ext cx="2895600" cy="1524000"/>
          </a:xfrm>
          <a:prstGeom prst="roundRect">
            <a:avLst>
              <a:gd name="adj" fmla="val 1058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According to a recent PTI reply from the Delhi police , 22 children go missing in Delhi every day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96000" y="1143000"/>
            <a:ext cx="2286000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Sahana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foundation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309" y="6031468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7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Grandeur: </a:t>
            </a:r>
            <a:r>
              <a:rPr lang="en-US" sz="3600" dirty="0" err="1" smtClean="0"/>
              <a:t>splendour</a:t>
            </a:r>
            <a:r>
              <a:rPr lang="en-US" sz="3600" dirty="0" smtClean="0"/>
              <a:t> /magnificence</a:t>
            </a:r>
            <a:endParaRPr lang="en-US" sz="3600" dirty="0"/>
          </a:p>
        </p:txBody>
      </p:sp>
      <p:pic>
        <p:nvPicPr>
          <p:cNvPr id="261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08709"/>
            <a:ext cx="8496300" cy="540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2681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Grapple : wrestle / engage in a close fight </a:t>
            </a:r>
            <a:endParaRPr lang="en-US" sz="3600" dirty="0"/>
          </a:p>
        </p:txBody>
      </p:sp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2743"/>
            <a:ext cx="8553450" cy="534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37787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gras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57658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g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66800"/>
            <a:ext cx="18669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Grasping-reflex-in-infant-newborn-baby-physiotherapy-inform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90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8858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GRASP</a:t>
            </a:r>
            <a:r>
              <a:rPr lang="en-US" sz="2800" dirty="0" smtClean="0"/>
              <a:t> : seize and hold firmly / clasp / clutch / grab / snatch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491924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2293" y="152400"/>
            <a:ext cx="2760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GATE : 2016  IN + EC 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762000"/>
            <a:ext cx="868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</a:t>
            </a:r>
            <a:r>
              <a:rPr lang="en-US" sz="3200" dirty="0"/>
              <a:t>B</a:t>
            </a:r>
            <a:r>
              <a:rPr lang="en-US" sz="3200" dirty="0" smtClean="0"/>
              <a:t>uddha said , “ holding on to anger is like</a:t>
            </a:r>
            <a:r>
              <a:rPr lang="en-US" sz="3200" u="sng" dirty="0" smtClean="0"/>
              <a:t> grasping </a:t>
            </a:r>
            <a:r>
              <a:rPr lang="en-US" sz="3200" dirty="0" smtClean="0"/>
              <a:t>a hot coal with the intent of throwing it at someone else : you are the one who gets burnt “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438400"/>
            <a:ext cx="8573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SELECT THE WORD WHICH IS CLOSEST IN MEANING TO THE WORD UNDERLINED 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377625"/>
            <a:ext cx="2300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a ) burning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202236" y="3352800"/>
            <a:ext cx="2265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b ) igniting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191000"/>
            <a:ext cx="2201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 c ) clutching 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4038600"/>
            <a:ext cx="2159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d ) flinging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76600" y="4876800"/>
            <a:ext cx="1863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Answer : ( c 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510884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Grievous : severe / bad / grave / terrible</a:t>
            </a:r>
            <a:endParaRPr lang="en-US" dirty="0"/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2718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220931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assets.nydailynews.com/polopoly_fs/1.58964!/img/httpImage/image.jpg_gen/derivatives/gallery_1200/gal-wsgame4-3-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13" y="3284984"/>
            <a:ext cx="4790636" cy="3573016"/>
          </a:xfrm>
          <a:prstGeom prst="rect">
            <a:avLst/>
          </a:prstGeom>
          <a:noFill/>
        </p:spPr>
      </p:pic>
      <p:pic>
        <p:nvPicPr>
          <p:cNvPr id="36868" name="Picture 4" descr="http://static.memrise.com/uploads/mems/output/3264069-13052716161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20072" cy="3480048"/>
          </a:xfrm>
          <a:prstGeom prst="rect">
            <a:avLst/>
          </a:prstGeom>
          <a:noFill/>
        </p:spPr>
      </p:pic>
      <p:pic>
        <p:nvPicPr>
          <p:cNvPr id="36870" name="Picture 6" descr="http://i.ytimg.com/vi/KI9ZvJT2CdM/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429001"/>
          </a:xfrm>
          <a:prstGeom prst="rect">
            <a:avLst/>
          </a:prstGeom>
          <a:noFill/>
        </p:spPr>
      </p:pic>
      <p:pic>
        <p:nvPicPr>
          <p:cNvPr id="36872" name="Picture 8" descr="http://thegrio.files.wordpress.com/2011/08/clinton-guffaw.jpg?w=4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7184" y="3501008"/>
            <a:ext cx="4466816" cy="33569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6016" y="-315416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2"/>
                </a:solidFill>
              </a:rPr>
              <a:t>guffaw</a:t>
            </a:r>
            <a:endParaRPr lang="en-IN" sz="8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Guffaw</a:t>
            </a:r>
            <a:r>
              <a:rPr lang="en-US" sz="3600" dirty="0" smtClean="0"/>
              <a:t> : laugh out loudly ( LOL)</a:t>
            </a:r>
            <a:endParaRPr lang="en-US" sz="3600" dirty="0"/>
          </a:p>
        </p:txBody>
      </p:sp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7766"/>
            <a:ext cx="8334375" cy="515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77229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Haggard</a:t>
            </a:r>
            <a:r>
              <a:rPr lang="en-US" sz="3200" dirty="0" smtClean="0"/>
              <a:t> : looking exhausted and unwell</a:t>
            </a:r>
            <a:endParaRPr lang="en-US" sz="3200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83694"/>
            <a:ext cx="4105275" cy="536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43711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Hapless</a:t>
            </a:r>
            <a:r>
              <a:rPr lang="en-US" sz="3600" dirty="0" smtClean="0"/>
              <a:t> : unlucky /unfortunate</a:t>
            </a:r>
            <a:endParaRPr lang="en-US" sz="3600" dirty="0"/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49280"/>
            <a:ext cx="8477250" cy="542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13850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Hasten</a:t>
            </a:r>
            <a:r>
              <a:rPr lang="en-US" sz="3600" dirty="0" smtClean="0"/>
              <a:t>: move hurriedly /rush</a:t>
            </a:r>
            <a:endParaRPr lang="en-US" sz="3600" dirty="0"/>
          </a:p>
        </p:txBody>
      </p:sp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7707"/>
            <a:ext cx="8486775" cy="550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690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0" y="-304800"/>
            <a:ext cx="8229600" cy="1143000"/>
          </a:xfrm>
        </p:spPr>
        <p:txBody>
          <a:bodyPr/>
          <a:lstStyle/>
          <a:p>
            <a:r>
              <a:rPr lang="en-US" sz="3600" b="1" dirty="0" smtClean="0"/>
              <a:t>Anguish :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2" y="609600"/>
            <a:ext cx="7329488" cy="549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9400" y="86380"/>
            <a:ext cx="4690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Severe mental or physical pain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6248400"/>
            <a:ext cx="960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3037 CASES OF  MISSING </a:t>
            </a:r>
            <a:r>
              <a:rPr lang="en-US" dirty="0" smtClean="0"/>
              <a:t>CHILDREN HAVE BEEN REGISTERED </a:t>
            </a:r>
            <a:r>
              <a:rPr lang="en-US" dirty="0"/>
              <a:t>IN </a:t>
            </a:r>
            <a:r>
              <a:rPr lang="en-US" dirty="0" smtClean="0"/>
              <a:t>HYDERABAD </a:t>
            </a:r>
            <a:r>
              <a:rPr lang="en-US" dirty="0"/>
              <a:t>ZONE IN THE PAST 4 YEARS  </a:t>
            </a: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FF0000"/>
                </a:solidFill>
              </a:rPr>
              <a:t>TIMES OF INDIA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3286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hdlog.com/wp-content/uploads/2014/03/hdlog-_0001_Exped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8326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-126687"/>
            <a:ext cx="861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Expedite : hasten</a:t>
            </a:r>
            <a:endParaRPr lang="en-IN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IMG_20150923_232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539552" y="692696"/>
            <a:ext cx="3312368" cy="7200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5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Haughty</a:t>
            </a:r>
            <a:r>
              <a:rPr lang="en-US" dirty="0" smtClean="0"/>
              <a:t> : proud /vain / conceited</a:t>
            </a:r>
            <a:endParaRPr lang="en-US" dirty="0"/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6186488" cy="463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02057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5791" y="82827"/>
            <a:ext cx="6078009" cy="5632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5715000"/>
            <a:ext cx="6911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Please do not encourage beggars who exploit children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6324600"/>
            <a:ext cx="2206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Sahana</a:t>
            </a:r>
            <a:r>
              <a:rPr lang="en-US" sz="2000" dirty="0" smtClean="0"/>
              <a:t> foundation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099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s://s-media-cache-ak0.pinimg.com/736x/47/35/e3/4735e3996f06bae085638e50329f19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4788024" cy="7193278"/>
          </a:xfrm>
          <a:prstGeom prst="rect">
            <a:avLst/>
          </a:prstGeom>
          <a:noFill/>
        </p:spPr>
      </p:pic>
      <p:pic>
        <p:nvPicPr>
          <p:cNvPr id="110596" name="Picture 4" descr="http://i.ytimg.com/vi/jJ2Tzs23BrU/h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0" y="1988840"/>
            <a:ext cx="4475989" cy="335699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127366" y="76200"/>
            <a:ext cx="31784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hazardous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8510" y="1219200"/>
            <a:ext cx="2153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dangerous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2386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akwired.com/wp-content/uploads/2015/01/Stubbor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469121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stubborn</a:t>
            </a:r>
            <a:endParaRPr lang="en-IN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http://pakwired.com/wp-content/uploads/2015/01/Stubbor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0"/>
            <a:ext cx="872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Stubborn</a:t>
            </a:r>
            <a:r>
              <a:rPr lang="en-US" sz="2800" dirty="0" smtClean="0"/>
              <a:t> :      obstinate /         inflexible  /              unyielding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533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Head strong : stubborn / unyielding</a:t>
            </a:r>
            <a:endParaRPr lang="en-US" sz="3600" dirty="0"/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18" y="1295400"/>
            <a:ext cx="5562600" cy="529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53847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Heinous</a:t>
            </a:r>
            <a:r>
              <a:rPr lang="en-US" sz="4000" dirty="0" smtClean="0"/>
              <a:t> : wicked / evil / atrocious </a:t>
            </a:r>
            <a:endParaRPr lang="en-US" sz="4000" dirty="0"/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18642"/>
            <a:ext cx="8258175" cy="51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9421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Horde</a:t>
            </a:r>
            <a:r>
              <a:rPr lang="en-US" sz="3600" dirty="0" smtClean="0"/>
              <a:t> : crowd / a large group .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288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0542"/>
            <a:ext cx="8448675" cy="545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50318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Horrendous</a:t>
            </a:r>
            <a:r>
              <a:rPr lang="en-US" sz="3200" dirty="0" smtClean="0"/>
              <a:t> : extremely unpleasant / horrifying</a:t>
            </a:r>
            <a:endParaRPr lang="en-US" sz="3200" dirty="0"/>
          </a:p>
        </p:txBody>
      </p:sp>
      <p:pic>
        <p:nvPicPr>
          <p:cNvPr id="289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05000"/>
            <a:ext cx="3890962" cy="389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00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Please do not encourage beggars who exploit children .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8181" y="2590800"/>
            <a:ext cx="1718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Srinivas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740009" y="3048000"/>
            <a:ext cx="5175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Sahana</a:t>
            </a:r>
            <a:r>
              <a:rPr lang="en-US" sz="4800" dirty="0" smtClean="0"/>
              <a:t>  foundation </a:t>
            </a:r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334000"/>
            <a:ext cx="6091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www.sahanafoundation.net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134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Hurdle</a:t>
            </a:r>
            <a:r>
              <a:rPr lang="en-US" sz="3200" dirty="0" smtClean="0"/>
              <a:t>: obstacle /barrier / problem/obstruction</a:t>
            </a:r>
            <a:endParaRPr lang="en-US" sz="3200" dirty="0"/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48" y="1198276"/>
            <a:ext cx="8698852" cy="552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52594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1.bp.blogspot.com/_dR2248KTLUs/TKX6gG7ZJII/AAAAAAAABCE/bFbK8cCNaI4/s1600/bored+stud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96544" cy="6770122"/>
          </a:xfrm>
          <a:prstGeom prst="rect">
            <a:avLst/>
          </a:prstGeom>
          <a:noFill/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981048"/>
              </p:ext>
            </p:extLst>
          </p:nvPr>
        </p:nvGraphicFramePr>
        <p:xfrm>
          <a:off x="5004048" y="260648"/>
          <a:ext cx="3888432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" name="Bitmap Image" r:id="rId4" imgW="1800476" imgH="1800476" progId="Paint.Picture">
                  <p:embed/>
                </p:oleObj>
              </mc:Choice>
              <mc:Fallback>
                <p:oleObj name="Bitmap Image" r:id="rId4" imgW="1800476" imgH="180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60648"/>
                        <a:ext cx="3888432" cy="180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860032" y="2967335"/>
            <a:ext cx="36724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lethargic</a:t>
            </a:r>
            <a:endParaRPr lang="en-US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4572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Lazy / sluggish / slothful / indolent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815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Idle : lazy</a:t>
            </a:r>
            <a:endParaRPr lang="en-US" dirty="0"/>
          </a:p>
        </p:txBody>
      </p:sp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05246"/>
            <a:ext cx="8689752" cy="535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3527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Illegible: unreadable</a:t>
            </a:r>
            <a:endParaRPr lang="en-US" dirty="0"/>
          </a:p>
        </p:txBody>
      </p:sp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185484" cy="48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4915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drawception.com/pub/panels/2013/1-22/YhX6crT23y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6372200" cy="531016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79912" y="260648"/>
            <a:ext cx="6912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illegible</a:t>
            </a:r>
            <a:endParaRPr lang="en-IN" sz="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76200"/>
            <a:ext cx="6781800" cy="4953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5029200"/>
            <a:ext cx="8208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Please do not encourage beggars who exploit children 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975078" y="5867400"/>
            <a:ext cx="3528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Sahana</a:t>
            </a:r>
            <a:r>
              <a:rPr lang="en-US" sz="3200" dirty="0" smtClean="0"/>
              <a:t> foundation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1313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B050"/>
                </a:solidFill>
              </a:rPr>
              <a:t>Illicit</a:t>
            </a:r>
            <a:r>
              <a:rPr lang="en-US" sz="4000" dirty="0" smtClean="0"/>
              <a:t> : illegal / forbidden /unlawful</a:t>
            </a:r>
            <a:endParaRPr lang="en-US" sz="4000" dirty="0"/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722146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35259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imbecility</a:t>
            </a:r>
            <a:endParaRPr lang="en-US" dirty="0"/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7656283" cy="2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73833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Imbibe</a:t>
            </a:r>
            <a:r>
              <a:rPr lang="en-US" sz="3600" dirty="0" smtClean="0"/>
              <a:t>: to drink </a:t>
            </a:r>
            <a:endParaRPr lang="en-US" sz="3600" dirty="0"/>
          </a:p>
        </p:txBody>
      </p:sp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28799"/>
            <a:ext cx="4343400" cy="451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990600"/>
            <a:ext cx="579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If you imbibe ideas , you accept them 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83782" y="990600"/>
            <a:ext cx="6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Ex 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237845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Imminent</a:t>
            </a:r>
            <a:r>
              <a:rPr lang="en-US" sz="3200" dirty="0" smtClean="0"/>
              <a:t>: close / near </a:t>
            </a:r>
            <a:r>
              <a:rPr lang="en-US" sz="3200" dirty="0"/>
              <a:t>/</a:t>
            </a:r>
            <a:r>
              <a:rPr lang="en-US" sz="3200" dirty="0" smtClean="0"/>
              <a:t> forthcoming/about to happen </a:t>
            </a:r>
            <a:endParaRPr lang="en-US" sz="3200" dirty="0"/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799"/>
            <a:ext cx="8305800" cy="527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840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Anonymous : unnamed /unidentified</a:t>
            </a:r>
            <a:endParaRPr lang="en-US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196138" cy="525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8155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Immolate</a:t>
            </a:r>
            <a:r>
              <a:rPr lang="en-US" sz="3600" dirty="0" smtClean="0"/>
              <a:t>: killing the self by burning </a:t>
            </a:r>
            <a:endParaRPr lang="en-US" sz="3600" dirty="0"/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44305"/>
            <a:ext cx="8503596" cy="505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19852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Immune</a:t>
            </a:r>
            <a:r>
              <a:rPr lang="en-US" sz="3600" dirty="0"/>
              <a:t>:</a:t>
            </a:r>
            <a:r>
              <a:rPr lang="en-US" sz="3600" dirty="0" smtClean="0"/>
              <a:t> resistant/ not vulnerable </a:t>
            </a:r>
            <a:endParaRPr lang="en-US" sz="3600" dirty="0"/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85660"/>
            <a:ext cx="8258175" cy="5386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767091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Immure</a:t>
            </a:r>
            <a:r>
              <a:rPr lang="en-US" sz="3600" dirty="0" smtClean="0"/>
              <a:t>: confine /imprison /incarcerate/jail</a:t>
            </a:r>
            <a:endParaRPr lang="en-US" sz="3600" dirty="0"/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20006"/>
            <a:ext cx="8572500" cy="534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36859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8489"/>
            <a:ext cx="8763000" cy="5746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7944" y="5867400"/>
            <a:ext cx="4240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www.sahanafoundation.net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7585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76200"/>
            <a:ext cx="104394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Immutable : unchangeable / fixed /unshakeable </a:t>
            </a:r>
            <a:endParaRPr lang="en-US" sz="3600" dirty="0"/>
          </a:p>
        </p:txBody>
      </p:sp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86799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8309" y="6477000"/>
            <a:ext cx="3081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www.sahanafoundation.net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7428681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Impasse</a:t>
            </a:r>
            <a:r>
              <a:rPr lang="en-US" sz="3200" dirty="0" smtClean="0"/>
              <a:t>: a difficult situation in which it is impossible to make progress/ halt / stand-off / stop</a:t>
            </a:r>
            <a:endParaRPr lang="en-US" sz="3200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931621" cy="537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18347" y="5162490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sahana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127960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Implicate</a:t>
            </a:r>
            <a:r>
              <a:rPr lang="en-US" sz="2800" dirty="0" smtClean="0"/>
              <a:t>: to show that someone is involved in a crime/inculpate/incriminate</a:t>
            </a:r>
            <a:endParaRPr lang="en-US" sz="2800" dirty="0"/>
          </a:p>
        </p:txBody>
      </p:sp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543925" cy="529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34489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Impound</a:t>
            </a:r>
            <a:r>
              <a:rPr lang="en-US" sz="3200" dirty="0" smtClean="0"/>
              <a:t> : seize and take legal custody</a:t>
            </a:r>
            <a:endParaRPr lang="en-US" sz="3200" dirty="0"/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276557"/>
            <a:ext cx="8629236" cy="534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82974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Impromptu</a:t>
            </a:r>
            <a:r>
              <a:rPr lang="en-US" sz="3200" dirty="0" smtClean="0"/>
              <a:t>  unprepared/unrehearsed/extempore</a:t>
            </a:r>
            <a:endParaRPr lang="en-US" sz="3200" dirty="0"/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75144"/>
            <a:ext cx="8639175" cy="544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52471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Incessant: continuous / nonstop</a:t>
            </a:r>
            <a:endParaRPr lang="en-US" dirty="0"/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53400" cy="530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091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8814"/>
            <a:ext cx="3478427" cy="456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762000"/>
            <a:ext cx="5905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Abhor</a:t>
            </a:r>
            <a:r>
              <a:rPr lang="en-US" sz="3600" b="1" dirty="0" smtClean="0"/>
              <a:t> : to hate/detest/loathe</a:t>
            </a:r>
            <a:endParaRPr lang="en-US" sz="36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17" y="2931898"/>
            <a:ext cx="5093883" cy="294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 rot="1123675">
            <a:off x="7256143" y="1314526"/>
            <a:ext cx="1752600" cy="395794"/>
          </a:xfrm>
          <a:prstGeom prst="roundRect">
            <a:avLst>
              <a:gd name="adj" fmla="val 1474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appalling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5205413" cy="541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2774" y="152400"/>
            <a:ext cx="5703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Shocking / horrific / ghastly / dreadful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267200" y="537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According to CRY , Maharashtra and Delhi have the maximum no. Of untraced children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43000" y="6284086"/>
            <a:ext cx="5715000" cy="350142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Sahana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foundation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05562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the1minuteblogger.files.wordpress.com/2012/07/african-proverb-he-who-talks-incessantly-talks-nonsen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15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Incongruous</a:t>
            </a:r>
            <a:r>
              <a:rPr lang="en-US" sz="3600" dirty="0" smtClean="0"/>
              <a:t>: strange / different /unfitting</a:t>
            </a:r>
            <a:endParaRPr lang="en-US" sz="3600" dirty="0"/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95400"/>
            <a:ext cx="7981950" cy="529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97725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Inconspicuous</a:t>
            </a:r>
            <a:r>
              <a:rPr lang="en-US" sz="3600" dirty="0" smtClean="0"/>
              <a:t> :unclear /not seen easily</a:t>
            </a:r>
            <a:endParaRPr lang="en-US" sz="3600" dirty="0"/>
          </a:p>
        </p:txBody>
      </p:sp>
      <p:pic>
        <p:nvPicPr>
          <p:cNvPr id="320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800975" cy="541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94811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Indelible</a:t>
            </a:r>
            <a:r>
              <a:rPr lang="en-US" sz="3200" dirty="0" smtClean="0"/>
              <a:t>: long lasting /unlikely to be forgotten</a:t>
            </a:r>
            <a:endParaRPr lang="en-US" sz="3200" dirty="0"/>
          </a:p>
        </p:txBody>
      </p:sp>
      <p:pic>
        <p:nvPicPr>
          <p:cNvPr id="322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924800" cy="497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05" y="5924490"/>
            <a:ext cx="5798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Please do not encourage beggars who exploit children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351995" y="63246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8745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infuriat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800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9383" y="152400"/>
            <a:ext cx="673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Infuriate</a:t>
            </a:r>
            <a:r>
              <a:rPr lang="en-US" sz="2800" dirty="0" smtClean="0"/>
              <a:t> : enrage / incense / anger / madden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5486400"/>
            <a:ext cx="725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 : we get infuriated by the stupid </a:t>
            </a:r>
            <a:r>
              <a:rPr lang="en-US" sz="2400" dirty="0" err="1" smtClean="0"/>
              <a:t>behaviour</a:t>
            </a:r>
            <a:r>
              <a:rPr lang="en-US" sz="2400" dirty="0" smtClean="0"/>
              <a:t> of people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00781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Insane: mad / Mentally ill</a:t>
            </a:r>
            <a:endParaRPr lang="en-US" sz="3600" dirty="0"/>
          </a:p>
        </p:txBody>
      </p:sp>
      <p:pic>
        <p:nvPicPr>
          <p:cNvPr id="326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610600" cy="527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66717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Instigate</a:t>
            </a:r>
            <a:r>
              <a:rPr lang="en-US" sz="2800" dirty="0" smtClean="0"/>
              <a:t>: to provoke / make someone do something</a:t>
            </a:r>
            <a:endParaRPr lang="en-US" sz="2800" dirty="0"/>
          </a:p>
        </p:txBody>
      </p:sp>
      <p:pic>
        <p:nvPicPr>
          <p:cNvPr id="327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45820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88099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Interlocutor</a:t>
            </a:r>
            <a:r>
              <a:rPr lang="en-US" sz="3200" dirty="0" smtClean="0"/>
              <a:t>: representative / a person who talks on behalf of another</a:t>
            </a:r>
            <a:endParaRPr lang="en-US" sz="3200" dirty="0"/>
          </a:p>
        </p:txBody>
      </p:sp>
      <p:pic>
        <p:nvPicPr>
          <p:cNvPr id="328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143000"/>
            <a:ext cx="840328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29185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Intimidate</a:t>
            </a:r>
            <a:r>
              <a:rPr lang="en-US" sz="3200" dirty="0" smtClean="0"/>
              <a:t> : to frighten/menace/terrify/scare/daunt</a:t>
            </a:r>
            <a:endParaRPr lang="en-US" sz="3200" dirty="0"/>
          </a:p>
        </p:txBody>
      </p:sp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626228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43528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Intrude: to go into a place without permission/trespass </a:t>
            </a:r>
            <a:endParaRPr lang="en-US" sz="3600" dirty="0"/>
          </a:p>
        </p:txBody>
      </p:sp>
      <p:pic>
        <p:nvPicPr>
          <p:cNvPr id="332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44400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500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Atrocity: a cruel action</a:t>
            </a:r>
            <a:endParaRPr lang="en-US" sz="40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400"/>
            <a:ext cx="7958138" cy="5809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382469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helptionary.com/wp-content/uploads/2010/07/pset-squirr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3140968"/>
          </a:xfrm>
          <a:prstGeom prst="rect">
            <a:avLst/>
          </a:prstGeom>
          <a:noFill/>
        </p:spPr>
      </p:pic>
      <p:pic>
        <p:nvPicPr>
          <p:cNvPr id="104452" name="Picture 4" descr="http://s.hswstatic.com/gif/harmless-things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32040" cy="3136129"/>
          </a:xfrm>
          <a:prstGeom prst="rect">
            <a:avLst/>
          </a:prstGeom>
          <a:noFill/>
        </p:spPr>
      </p:pic>
      <p:pic>
        <p:nvPicPr>
          <p:cNvPr id="104454" name="Picture 6" descr="http://onehdwallpaper.com/wp-content/uploads/2015/07/Rabbit-HD-Wallpapers-Pictures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6310" y="3140968"/>
            <a:ext cx="6608057" cy="371703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620888" y="-171400"/>
            <a:ext cx="37799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Innocuous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: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4944" y="0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harmless</a:t>
            </a:r>
            <a:endParaRPr lang="en-I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Irony</a:t>
            </a:r>
            <a:r>
              <a:rPr lang="en-US" sz="3600" dirty="0" smtClean="0"/>
              <a:t>: odd or amusing because it involves a contrast</a:t>
            </a:r>
            <a:endParaRPr lang="en-US" sz="3600" dirty="0"/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924800" cy="504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40295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IRREVOCABLE </a:t>
            </a:r>
            <a:r>
              <a:rPr lang="en-US" sz="3200" dirty="0" smtClean="0"/>
              <a:t>: THAT CANNOT BE CHANGED OR REVERSED</a:t>
            </a:r>
            <a:endParaRPr lang="en-US" sz="3200" dirty="0"/>
          </a:p>
        </p:txBody>
      </p:sp>
      <p:pic>
        <p:nvPicPr>
          <p:cNvPr id="334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4" y="1143000"/>
            <a:ext cx="7617265" cy="516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11" y="6400800"/>
            <a:ext cx="8080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Ex: let us take an irrevocable decision to rescue children from begging mafia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551332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Isolated: alone</a:t>
            </a:r>
            <a:endParaRPr lang="en-US" sz="4000" dirty="0"/>
          </a:p>
        </p:txBody>
      </p:sp>
      <p:pic>
        <p:nvPicPr>
          <p:cNvPr id="335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8686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8195" y="64770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24593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Jamboree: a celebration where there is a huge crowd </a:t>
            </a:r>
            <a:endParaRPr lang="en-US" sz="3600" dirty="0"/>
          </a:p>
        </p:txBody>
      </p:sp>
      <p:pic>
        <p:nvPicPr>
          <p:cNvPr id="337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371600"/>
            <a:ext cx="858643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38347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Jeopardy: a dangerous situation</a:t>
            </a:r>
            <a:endParaRPr lang="en-US" sz="4000" dirty="0"/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10600" cy="524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6096000"/>
            <a:ext cx="8062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lives of many children , used by beggars are undoubtedly in a jeopardy 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6019800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7795920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Jubilation: a feeling of great happiness</a:t>
            </a:r>
            <a:endParaRPr lang="en-US" sz="3200" dirty="0"/>
          </a:p>
        </p:txBody>
      </p:sp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200900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88889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Lanky: tall and thin</a:t>
            </a:r>
            <a:endParaRPr lang="en-US" sz="4000" dirty="0"/>
          </a:p>
        </p:txBody>
      </p:sp>
      <p:pic>
        <p:nvPicPr>
          <p:cNvPr id="347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629400" cy="512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12118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17432241-Lustrous-elegant-golden-fabric-macro-Stock-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658031"/>
            <a:ext cx="5303520" cy="353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6-Superfoods-For-Lustrous-Ha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80" y="614065"/>
            <a:ext cx="4389120" cy="357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1494" y="152400"/>
            <a:ext cx="5335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Lustrous</a:t>
            </a:r>
            <a:r>
              <a:rPr lang="en-US" sz="2400" dirty="0" smtClean="0"/>
              <a:t> :  shiny / glossy / radiant / bright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3586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image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66687"/>
            <a:ext cx="5105400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lucu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41148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208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05017"/>
            <a:ext cx="7634288" cy="571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5320" y="304800"/>
            <a:ext cx="716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 enlarge / improve /intensify / enhance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3969630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Latent: hidden at the moment , not obvious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086600" cy="490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84877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Legitimate</a:t>
            </a:r>
            <a:r>
              <a:rPr lang="en-US" sz="3600" dirty="0" smtClean="0"/>
              <a:t>: acceptable according to the law</a:t>
            </a:r>
            <a:endParaRPr lang="en-US" sz="3600" dirty="0"/>
          </a:p>
        </p:txBody>
      </p:sp>
      <p:pic>
        <p:nvPicPr>
          <p:cNvPr id="355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08263"/>
            <a:ext cx="8396288" cy="533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71755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1.bp.blogspot.com/_dR2248KTLUs/TKX6gG7ZJII/AAAAAAAABCE/bFbK8cCNaI4/s1600/bored+stud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96544" cy="6770122"/>
          </a:xfrm>
          <a:prstGeom prst="rect">
            <a:avLst/>
          </a:prstGeom>
          <a:noFill/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696727"/>
              </p:ext>
            </p:extLst>
          </p:nvPr>
        </p:nvGraphicFramePr>
        <p:xfrm>
          <a:off x="5004048" y="260648"/>
          <a:ext cx="3888432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2" name="Bitmap Image" r:id="rId4" imgW="1800476" imgH="1800476" progId="Paint.Picture">
                  <p:embed/>
                </p:oleObj>
              </mc:Choice>
              <mc:Fallback>
                <p:oleObj name="Bitmap Image" r:id="rId4" imgW="1800476" imgH="180047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260648"/>
                        <a:ext cx="3888432" cy="180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860032" y="2967335"/>
            <a:ext cx="36724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lethargic</a:t>
            </a:r>
            <a:endParaRPr lang="en-US" sz="7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4572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Lazy / sluggish / slothful / indolent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731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Lethargic : lazy</a:t>
            </a:r>
            <a:endParaRPr lang="en-US" sz="4000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51535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49626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liability</a:t>
            </a:r>
            <a:endParaRPr lang="en-US" dirty="0"/>
          </a:p>
        </p:txBody>
      </p:sp>
      <p:pic>
        <p:nvPicPr>
          <p:cNvPr id="359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25850"/>
            <a:ext cx="8486775" cy="53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9487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Loquacious : talkative</a:t>
            </a:r>
            <a:endParaRPr lang="en-US" dirty="0"/>
          </a:p>
        </p:txBody>
      </p:sp>
      <p:pic>
        <p:nvPicPr>
          <p:cNvPr id="361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82000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956543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E:\DCIM\Camera\IMG_20160911_210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14499" y="-1485902"/>
            <a:ext cx="5638804" cy="876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867400"/>
            <a:ext cx="7817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child being used in begging near </a:t>
            </a:r>
            <a:r>
              <a:rPr lang="en-US" sz="2400" dirty="0" err="1" smtClean="0"/>
              <a:t>hauzkhas</a:t>
            </a:r>
            <a:r>
              <a:rPr lang="en-US" sz="2400" dirty="0" smtClean="0"/>
              <a:t> metro in </a:t>
            </a:r>
            <a:r>
              <a:rPr lang="en-US" sz="2400" dirty="0"/>
              <a:t>D</a:t>
            </a:r>
            <a:r>
              <a:rPr lang="en-US" sz="2400" dirty="0" smtClean="0"/>
              <a:t>elhi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197309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6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87814-Cheryl-Strayed-Quote-Be-about-ten-times-more-magnanimous-than-yo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371600"/>
            <a:ext cx="5384800" cy="41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1930-Mother-Teresa-e14360263223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909" y="1371600"/>
            <a:ext cx="4049889" cy="410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Magnanimous</a:t>
            </a:r>
            <a:r>
              <a:rPr lang="en-US" sz="2400" dirty="0" smtClean="0"/>
              <a:t> : generous /charitable / benevolent / altruistic / philanthropic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267061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Majestic : great / awesome .</a:t>
            </a:r>
            <a:endParaRPr lang="en-US" sz="4000" dirty="0"/>
          </a:p>
        </p:txBody>
      </p:sp>
      <p:pic>
        <p:nvPicPr>
          <p:cNvPr id="365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6" y="1143000"/>
            <a:ext cx="8100334" cy="5048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84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78031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Malady : ailment / sickness / disorder</a:t>
            </a:r>
            <a:endParaRPr lang="en-US" sz="3600" dirty="0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295400"/>
            <a:ext cx="7910512" cy="547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6324600"/>
            <a:ext cx="286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098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august</a:t>
            </a:r>
            <a:endParaRPr lang="en-US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371600"/>
            <a:ext cx="5772150" cy="404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3780" y="762000"/>
            <a:ext cx="761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Distinguished / eminent / renowned / noble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38200" y="5602069"/>
            <a:ext cx="7620000" cy="646331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M.P. and Haryana have witnessed around 60% growth in the no. of untraced children in the last three </a:t>
            </a:r>
            <a:r>
              <a:rPr lang="en-US" dirty="0" smtClean="0"/>
              <a:t>years .                             </a:t>
            </a:r>
            <a:r>
              <a:rPr lang="en-US" dirty="0" err="1" smtClean="0"/>
              <a:t>Sahana</a:t>
            </a:r>
            <a:r>
              <a:rPr lang="en-US" dirty="0" smtClean="0"/>
              <a:t> foundation .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97706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Mammoth</a:t>
            </a:r>
            <a:r>
              <a:rPr lang="en-US" sz="3200" dirty="0" smtClean="0"/>
              <a:t> : huge / large / massive / gigantic / giant /colossal</a:t>
            </a:r>
            <a:endParaRPr lang="en-US" sz="3200" dirty="0"/>
          </a:p>
        </p:txBody>
      </p:sp>
      <p:pic>
        <p:nvPicPr>
          <p:cNvPr id="369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439150" cy="472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556" y="6019800"/>
            <a:ext cx="672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Children are godly , let them not be ruined by the demons of begging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46071" y="6400800"/>
            <a:ext cx="1883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0249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Massacre: mass killing / mass slaughter</a:t>
            </a:r>
            <a:endParaRPr lang="en-US" sz="3600" dirty="0"/>
          </a:p>
        </p:txBody>
      </p:sp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842248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6183868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297584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massac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9826" y="-1122374"/>
            <a:ext cx="6629401" cy="902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ame 13"/>
          <p:cNvSpPr/>
          <p:nvPr/>
        </p:nvSpPr>
        <p:spPr>
          <a:xfrm>
            <a:off x="5410200" y="304800"/>
            <a:ext cx="2971800" cy="838200"/>
          </a:xfrm>
          <a:prstGeom prst="frame">
            <a:avLst>
              <a:gd name="adj1" fmla="val 51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35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Melancholy: sadness / sorrow</a:t>
            </a:r>
            <a:endParaRPr lang="en-US" sz="3600" dirty="0"/>
          </a:p>
        </p:txBody>
      </p:sp>
      <p:pic>
        <p:nvPicPr>
          <p:cNvPr id="375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800850" cy="507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64008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3093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memen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m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62400"/>
            <a:ext cx="5715000" cy="28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4678" y="381000"/>
            <a:ext cx="1927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Memento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155645" y="990600"/>
            <a:ext cx="2683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Keepsake  /souvenir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09876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0186" y="228600"/>
            <a:ext cx="3573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GATE : 2015  EE + EC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14400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principal presented the chief guest with a ________ , as a token of appreciation 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514600"/>
            <a:ext cx="2643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a ) </a:t>
            </a:r>
            <a:r>
              <a:rPr lang="en-US" sz="3200" dirty="0" err="1" smtClean="0"/>
              <a:t>momento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893523" y="2514600"/>
            <a:ext cx="2650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b ) memento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276600"/>
            <a:ext cx="2605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 c ) momentum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3200400"/>
            <a:ext cx="2357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d ) moment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793574" y="3962400"/>
            <a:ext cx="2388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Answer : ( B 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91524483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Miniscule</a:t>
            </a:r>
            <a:r>
              <a:rPr lang="en-US" sz="2800" dirty="0" smtClean="0"/>
              <a:t> : minute / very small / tiny</a:t>
            </a:r>
            <a:endParaRPr lang="en-US" sz="2800" dirty="0"/>
          </a:p>
        </p:txBody>
      </p:sp>
      <p:pic>
        <p:nvPicPr>
          <p:cNvPr id="378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315200" cy="476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64008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47453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Mirth</a:t>
            </a:r>
            <a:r>
              <a:rPr lang="en-US" sz="4000" dirty="0" smtClean="0"/>
              <a:t>: cheerfulness /glee/fun </a:t>
            </a:r>
            <a:endParaRPr lang="en-US" sz="4000" dirty="0"/>
          </a:p>
        </p:txBody>
      </p:sp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6369265" cy="362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1109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35624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Miscreant : wrong doer / offender / culprit</a:t>
            </a:r>
            <a:endParaRPr lang="en-US" sz="3600" dirty="0"/>
          </a:p>
        </p:txBody>
      </p:sp>
      <p:pic>
        <p:nvPicPr>
          <p:cNvPr id="380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5873416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294563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images5.fanpop.com/image/photos/30500000/bike-crash-mishap-dance-academy-30524440-960-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26151" y="0"/>
            <a:ext cx="7435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Mishap : accident /misfortune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56795" y="64770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03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3.bp.blogspot.com/-s7uNMcnlGCs/TvWGGsLXogI/AAAAAAAAAuA/wIaFg2CCiwk/s1600/photo_pinna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88433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433362" y="-8930"/>
            <a:ext cx="61025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Zenith: THE HIGHEST PONT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 rot="18860895">
            <a:off x="2117735" y="486876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7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Mitigate</a:t>
            </a:r>
            <a:r>
              <a:rPr lang="en-US" sz="4000" dirty="0" smtClean="0"/>
              <a:t> : lessen / reduce / alleviate</a:t>
            </a:r>
            <a:endParaRPr lang="en-US" sz="4000" dirty="0"/>
          </a:p>
        </p:txBody>
      </p:sp>
      <p:pic>
        <p:nvPicPr>
          <p:cNvPr id="381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167804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1109" y="6183868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19746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6110" y="228600"/>
            <a:ext cx="4993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GATE : 2012  CS , MECHANICAL &amp; CIVIL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838200"/>
            <a:ext cx="7848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Which one of the following options is the closest in meaning to the word given below 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477213" y="2057400"/>
            <a:ext cx="1810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MITIGATE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536" y="2895600"/>
            <a:ext cx="2694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a ) diminish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079703" y="2895600"/>
            <a:ext cx="2365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b ) divulge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3657600"/>
            <a:ext cx="2577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c ) dedicate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181600" y="3581400"/>
            <a:ext cx="235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d ) denote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472028" y="4953000"/>
            <a:ext cx="2090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Answer : ( a 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5289565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Monstrous</a:t>
            </a:r>
            <a:r>
              <a:rPr lang="en-US" sz="3600" dirty="0" smtClean="0"/>
              <a:t>: ugly / gruesome /horrible / hideous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90422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Moron</a:t>
            </a:r>
            <a:r>
              <a:rPr lang="en-US" sz="3600" dirty="0" smtClean="0"/>
              <a:t> : utterly stupid</a:t>
            </a:r>
            <a:endParaRPr lang="en-US" sz="3600" dirty="0"/>
          </a:p>
        </p:txBody>
      </p:sp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29262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731514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Muster: gather /assemble/ collect</a:t>
            </a:r>
            <a:endParaRPr lang="en-US" sz="3600" dirty="0"/>
          </a:p>
        </p:txBody>
      </p:sp>
      <p:pic>
        <p:nvPicPr>
          <p:cNvPr id="390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92693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38278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Mutilate</a:t>
            </a:r>
            <a:r>
              <a:rPr lang="en-US" sz="3200" dirty="0" smtClean="0"/>
              <a:t>: cut to pieces / butcher /tear apart/damage / mar</a:t>
            </a:r>
            <a:endParaRPr lang="en-US" sz="3200" dirty="0"/>
          </a:p>
        </p:txBody>
      </p:sp>
      <p:pic>
        <p:nvPicPr>
          <p:cNvPr id="391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6705600" cy="500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97309" y="65532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339045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cityam.com/assets/uploads/content/2015/07/households-saving-ratio-households-saving-ratio-chartbuilder-55969985ade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19872" y="0"/>
            <a:ext cx="4248472" cy="144655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nadir</a:t>
            </a:r>
            <a:endParaRPr lang="en-IN" sz="8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84168" y="501317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Lowest point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1590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Nadir</a:t>
            </a:r>
            <a:r>
              <a:rPr lang="en-US" sz="3600" dirty="0" smtClean="0"/>
              <a:t> : The lowest point</a:t>
            </a:r>
            <a:endParaRPr lang="en-US" sz="3600" dirty="0"/>
          </a:p>
        </p:txBody>
      </p:sp>
      <p:pic>
        <p:nvPicPr>
          <p:cNvPr id="394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199"/>
            <a:ext cx="4876800" cy="509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960160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Neologism: a newly coined word</a:t>
            </a:r>
            <a:endParaRPr lang="en-US" sz="3600" dirty="0"/>
          </a:p>
        </p:txBody>
      </p:sp>
      <p:pic>
        <p:nvPicPr>
          <p:cNvPr id="397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68146"/>
            <a:ext cx="5638800" cy="480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68672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Neophyte</a:t>
            </a:r>
            <a:r>
              <a:rPr lang="en-US" sz="2800" dirty="0" smtClean="0"/>
              <a:t> :novice / tyro / beginner / learner </a:t>
            </a:r>
            <a:endParaRPr lang="en-US" sz="2800" dirty="0"/>
          </a:p>
        </p:txBody>
      </p:sp>
      <p:pic>
        <p:nvPicPr>
          <p:cNvPr id="398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05425"/>
            <a:ext cx="7697877" cy="51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5249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46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acme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5033963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405825"/>
            <a:ext cx="3454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Pinnacle / summit /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381000"/>
            <a:ext cx="3432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Cliff / zenith / apex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64008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24192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Nightmare </a:t>
            </a:r>
            <a:r>
              <a:rPr lang="en-US" sz="3600" dirty="0" smtClean="0"/>
              <a:t>: a frightening dream / a very unpleasant experience</a:t>
            </a:r>
            <a:endParaRPr lang="en-US" sz="3600" dirty="0"/>
          </a:p>
        </p:txBody>
      </p:sp>
      <p:pic>
        <p:nvPicPr>
          <p:cNvPr id="400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551433"/>
            <a:ext cx="6890656" cy="385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57202" y="6305490"/>
            <a:ext cx="3081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www.sahanafoundation.net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562600"/>
            <a:ext cx="7928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Ex: losing children is an everlasting nightmare for the parents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152241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Nocturnal </a:t>
            </a:r>
            <a:r>
              <a:rPr lang="en-US" sz="4000" dirty="0" smtClean="0"/>
              <a:t>: active at night</a:t>
            </a:r>
            <a:endParaRPr lang="en-US" sz="4000" dirty="0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15136" cy="5055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107911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Nonchalant</a:t>
            </a:r>
            <a:r>
              <a:rPr lang="en-US" sz="3200" dirty="0" smtClean="0"/>
              <a:t> : feeling casually calm and relaxed / not displaying anxiety or enthusiasm</a:t>
            </a:r>
            <a:endParaRPr lang="en-US" sz="3200" dirty="0"/>
          </a:p>
        </p:txBody>
      </p:sp>
      <p:pic>
        <p:nvPicPr>
          <p:cNvPr id="403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300412" cy="506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6400800"/>
            <a:ext cx="193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846772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encrypted-tbn2.gstatic.com/images?q=tbn:ANd9GcRiR3gW5X1Jol6LC7i215xC3D_ywV94dcBoG2Y2vU1N5OzUjRF7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685" y="-1"/>
            <a:ext cx="9158685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8513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Noxious : harmful / poisonous</a:t>
            </a:r>
            <a:endParaRPr lang="en-IN" sz="5400" b="1" dirty="0"/>
          </a:p>
        </p:txBody>
      </p:sp>
    </p:spTree>
    <p:extLst>
      <p:ext uri="{BB962C8B-B14F-4D97-AF65-F5344CB8AC3E}">
        <p14:creationId xmlns:p14="http://schemas.microsoft.com/office/powerpoint/2010/main" val="400830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Obnoxious</a:t>
            </a:r>
            <a:r>
              <a:rPr lang="en-US" sz="3600" dirty="0" smtClean="0"/>
              <a:t> : unbearable / extremely unpleasant</a:t>
            </a:r>
            <a:endParaRPr lang="en-US" sz="3600" dirty="0"/>
          </a:p>
        </p:txBody>
      </p:sp>
      <p:pic>
        <p:nvPicPr>
          <p:cNvPr id="405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5334000" cy="428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91544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Obsolete: outdated / old-fashioned </a:t>
            </a:r>
            <a:endParaRPr lang="en-US" sz="3600" dirty="0"/>
          </a:p>
        </p:txBody>
      </p:sp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286750" cy="464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990611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Obstinate: stubborn / disobedient</a:t>
            </a:r>
            <a:endParaRPr lang="en-US" sz="4000" dirty="0"/>
          </a:p>
        </p:txBody>
      </p:sp>
      <p:pic>
        <p:nvPicPr>
          <p:cNvPr id="409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49782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494914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fotoblur.com/imgs/0/0/0/0/6/3/9/3060.jpg?v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43600" y="-152400"/>
            <a:ext cx="4211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obscure</a:t>
            </a:r>
            <a:endParaRPr lang="en-IN" sz="6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0329" y="754559"/>
            <a:ext cx="18950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unclear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0" y="1371600"/>
            <a:ext cx="1129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hazy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Occlude : stop / obstruct / block off</a:t>
            </a:r>
            <a:endParaRPr lang="en-US" sz="3600" dirty="0"/>
          </a:p>
        </p:txBody>
      </p:sp>
      <p:pic>
        <p:nvPicPr>
          <p:cNvPr id="410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567488" cy="437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426450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Ombudsman </a:t>
            </a:r>
            <a:r>
              <a:rPr lang="en-US" sz="2800" dirty="0" smtClean="0"/>
              <a:t>: an official who hears and investigates complaints by private citizens against government agencies</a:t>
            </a:r>
            <a:endParaRPr lang="en-US" sz="2800" dirty="0"/>
          </a:p>
        </p:txBody>
      </p:sp>
      <p:pic>
        <p:nvPicPr>
          <p:cNvPr id="413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372978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3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817" y="2671762"/>
            <a:ext cx="3785329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84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Accused</a:t>
            </a:r>
            <a:r>
              <a:rPr lang="en-US" sz="3600" b="1" dirty="0" smtClean="0"/>
              <a:t>: the person charged with a crime</a:t>
            </a:r>
            <a:endParaRPr lang="en-US" sz="36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7" y="838200"/>
            <a:ext cx="6005513" cy="537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2287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Orator : a public speaker</a:t>
            </a:r>
            <a:endParaRPr lang="en-US" sz="4000" dirty="0"/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47800"/>
            <a:ext cx="4543425" cy="48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868421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Palatial </a:t>
            </a:r>
            <a:r>
              <a:rPr lang="en-US" sz="4000" dirty="0" smtClean="0"/>
              <a:t>: spacious and splendid</a:t>
            </a:r>
            <a:endParaRPr lang="en-US" sz="4000" dirty="0"/>
          </a:p>
        </p:txBody>
      </p:sp>
      <p:pic>
        <p:nvPicPr>
          <p:cNvPr id="423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6162244" cy="294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95042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Paltry : small / </a:t>
            </a:r>
            <a:r>
              <a:rPr lang="en-US" sz="3600" dirty="0" err="1" smtClean="0"/>
              <a:t>meagre</a:t>
            </a:r>
            <a:r>
              <a:rPr lang="en-US" sz="3600" dirty="0" smtClean="0"/>
              <a:t> /negligible</a:t>
            </a:r>
            <a:endParaRPr lang="en-US" sz="3600" dirty="0"/>
          </a:p>
        </p:txBody>
      </p:sp>
      <p:pic>
        <p:nvPicPr>
          <p:cNvPr id="424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5" y="1828800"/>
            <a:ext cx="3405035" cy="3242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4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981200"/>
            <a:ext cx="4100035" cy="3059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034356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Panacea</a:t>
            </a:r>
            <a:r>
              <a:rPr lang="en-US" sz="3600" dirty="0" smtClean="0"/>
              <a:t> : a remedy for all difficulties or diseases / cure for all</a:t>
            </a:r>
            <a:endParaRPr lang="en-US" sz="3600" dirty="0"/>
          </a:p>
        </p:txBody>
      </p:sp>
      <p:pic>
        <p:nvPicPr>
          <p:cNvPr id="427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390525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057836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p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3058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381" y="304800"/>
            <a:ext cx="9174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Pandemonium  : wild and noisy disorder or confusion ; uproar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374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panache</a:t>
            </a:r>
            <a:endParaRPr lang="en-US" dirty="0"/>
          </a:p>
        </p:txBody>
      </p:sp>
      <p:pic>
        <p:nvPicPr>
          <p:cNvPr id="428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6381"/>
            <a:ext cx="4129087" cy="41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8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67024"/>
            <a:ext cx="3627634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5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Panic</a:t>
            </a:r>
            <a:r>
              <a:rPr lang="en-US" sz="3600" dirty="0" smtClean="0"/>
              <a:t> : sudden uncontrollable fear  </a:t>
            </a:r>
            <a:endParaRPr lang="en-US" sz="3600" dirty="0"/>
          </a:p>
        </p:txBody>
      </p:sp>
      <p:pic>
        <p:nvPicPr>
          <p:cNvPr id="431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09800"/>
            <a:ext cx="5861156" cy="388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9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hong-kong-view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9154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228600"/>
            <a:ext cx="6521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Panorama : a large view  / a bird ‘s eye view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284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Paramount</a:t>
            </a:r>
            <a:r>
              <a:rPr lang="en-US" sz="3200" dirty="0" smtClean="0"/>
              <a:t> : supreme / uppermost / predominant</a:t>
            </a:r>
            <a:endParaRPr lang="en-US" sz="3200" dirty="0"/>
          </a:p>
        </p:txBody>
      </p:sp>
      <p:pic>
        <p:nvPicPr>
          <p:cNvPr id="432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509509" cy="312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8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Pariah</a:t>
            </a:r>
            <a:r>
              <a:rPr lang="en-US" sz="3200" dirty="0" smtClean="0"/>
              <a:t> : a person who is rejected by the society</a:t>
            </a:r>
            <a:endParaRPr lang="en-US" sz="3200" dirty="0"/>
          </a:p>
        </p:txBody>
      </p:sp>
      <p:pic>
        <p:nvPicPr>
          <p:cNvPr id="434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43" y="1828800"/>
            <a:ext cx="7465395" cy="3888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763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SalmanKhanAcquitte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0161"/>
            <a:ext cx="3352800" cy="355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acq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08" y="914400"/>
            <a:ext cx="5335491" cy="355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3676" y="304800"/>
            <a:ext cx="7522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Acquit</a:t>
            </a:r>
            <a:r>
              <a:rPr lang="en-US" sz="2800" dirty="0" smtClean="0"/>
              <a:t> : to free ( someone ) from a criminal charge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63506498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Parley</a:t>
            </a:r>
            <a:r>
              <a:rPr lang="en-US" sz="3200" dirty="0" smtClean="0"/>
              <a:t> : meeting / conference / summit</a:t>
            </a:r>
            <a:endParaRPr lang="en-US" sz="3200" dirty="0"/>
          </a:p>
        </p:txBody>
      </p:sp>
      <p:pic>
        <p:nvPicPr>
          <p:cNvPr id="435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7596188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347405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Patronage : support / backing</a:t>
            </a:r>
            <a:endParaRPr lang="en-US" sz="4000" dirty="0"/>
          </a:p>
        </p:txBody>
      </p:sp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371975" cy="482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748422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Persevere</a:t>
            </a:r>
            <a:r>
              <a:rPr lang="en-US" sz="3200" dirty="0" smtClean="0"/>
              <a:t> : persist / continue to do even in difficulties </a:t>
            </a:r>
            <a:endParaRPr lang="en-US" sz="3200" dirty="0"/>
          </a:p>
        </p:txBody>
      </p:sp>
      <p:pic>
        <p:nvPicPr>
          <p:cNvPr id="444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10730"/>
            <a:ext cx="6934200" cy="51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699639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Persist</a:t>
            </a:r>
            <a:r>
              <a:rPr lang="en-US" sz="3600" dirty="0" smtClean="0"/>
              <a:t> : endure / to do in a determined way</a:t>
            </a:r>
            <a:endParaRPr lang="en-US" sz="3600" dirty="0"/>
          </a:p>
        </p:txBody>
      </p:sp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5691187" cy="51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815360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Perspire : to sweat</a:t>
            </a:r>
            <a:endParaRPr lang="en-US" sz="4000" dirty="0"/>
          </a:p>
        </p:txBody>
      </p:sp>
      <p:pic>
        <p:nvPicPr>
          <p:cNvPr id="447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905000"/>
            <a:ext cx="6210300" cy="481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922313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Pious</a:t>
            </a:r>
            <a:r>
              <a:rPr lang="en-US" sz="3600" dirty="0" smtClean="0"/>
              <a:t> : spiritual / holy / godly / saintly</a:t>
            </a:r>
            <a:endParaRPr lang="en-US" sz="3600" dirty="0"/>
          </a:p>
        </p:txBody>
      </p:sp>
      <p:pic>
        <p:nvPicPr>
          <p:cNvPr id="451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0820"/>
            <a:ext cx="4343400" cy="552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693263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Pivotal</a:t>
            </a:r>
            <a:r>
              <a:rPr lang="en-US" sz="4000" dirty="0" smtClean="0"/>
              <a:t> : crucial / vital / critical </a:t>
            </a:r>
            <a:endParaRPr lang="en-US" sz="4000" dirty="0"/>
          </a:p>
        </p:txBody>
      </p:sp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438775" cy="453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342831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Plight</a:t>
            </a:r>
            <a:r>
              <a:rPr lang="en-US" sz="3600" dirty="0" smtClean="0"/>
              <a:t> : a difficult , unfortunate situation</a:t>
            </a:r>
            <a:endParaRPr lang="en-US" sz="3600" dirty="0"/>
          </a:p>
        </p:txBody>
      </p:sp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8006476" cy="449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034900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Polygamy</a:t>
            </a:r>
            <a:r>
              <a:rPr lang="en-US" sz="3600" dirty="0" smtClean="0"/>
              <a:t> : the custom of having more than one wife or husband</a:t>
            </a:r>
            <a:endParaRPr lang="en-US" sz="3600" dirty="0"/>
          </a:p>
        </p:txBody>
      </p:sp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4" y="1828800"/>
            <a:ext cx="854392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940578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0065" y="2438400"/>
            <a:ext cx="695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Bigamy :  the practice of marrying two persons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46692" y="1295400"/>
            <a:ext cx="7406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Monogamy : the practice of marrying one person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505200"/>
            <a:ext cx="8706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Polyandry : the practice of having more than one husband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26997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awful</a:t>
            </a:r>
            <a:endParaRPr lang="en-US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97282"/>
            <a:ext cx="4050242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645" y="2651455"/>
            <a:ext cx="3863812" cy="284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769" y="1295400"/>
            <a:ext cx="817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Very bad / unpleasant / disgusting / horrible / loathsome / lousy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7969114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Pomp : splendid display</a:t>
            </a:r>
            <a:endParaRPr lang="en-US" sz="4000" dirty="0"/>
          </a:p>
        </p:txBody>
      </p:sp>
      <p:pic>
        <p:nvPicPr>
          <p:cNvPr id="456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509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0721660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Populace : population/inhabitants/ residents of an area or a country</a:t>
            </a:r>
            <a:endParaRPr lang="en-US" sz="3200" dirty="0"/>
          </a:p>
        </p:txBody>
      </p:sp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8610600" cy="525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63461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Posthumously</a:t>
            </a:r>
            <a:r>
              <a:rPr lang="en-US" sz="3200" dirty="0" smtClean="0"/>
              <a:t> : happening after a person’s death </a:t>
            </a:r>
            <a:endParaRPr lang="en-US" sz="3200" dirty="0"/>
          </a:p>
        </p:txBody>
      </p:sp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467600" cy="497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6132" y="5943600"/>
            <a:ext cx="7897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author’s last book was published posthumously 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892225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 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3079825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Predicament</a:t>
            </a:r>
            <a:r>
              <a:rPr lang="en-US" sz="3600" dirty="0" smtClean="0"/>
              <a:t> : a difficult situation</a:t>
            </a:r>
            <a:endParaRPr lang="en-US" sz="3600" dirty="0"/>
          </a:p>
        </p:txBody>
      </p:sp>
      <p:pic>
        <p:nvPicPr>
          <p:cNvPr id="461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16612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60899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PREY</a:t>
            </a:r>
            <a:r>
              <a:rPr lang="en-US" sz="2800" dirty="0" smtClean="0"/>
              <a:t> : AN ANIMAL THAT IS HUNTED AND KILLED FOR FOOD </a:t>
            </a:r>
            <a:endParaRPr lang="en-US" sz="2800" dirty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990600"/>
            <a:ext cx="8043862" cy="53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041836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profu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23875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ownloads\profusel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616" y="76200"/>
            <a:ext cx="498938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3200400"/>
            <a:ext cx="9067800" cy="12382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Profuse : produced in large amounts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45091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proscrib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1925"/>
            <a:ext cx="53054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Definition-of-prescribe-definition-and-definition-of-proscribe-defini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457200"/>
            <a:ext cx="32575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038600"/>
            <a:ext cx="8000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Ban / prohibit / bar / forbid / disallow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1" y="5715000"/>
            <a:ext cx="80769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Ex : child trafficking should be proscribed as soon as possible 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089167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lake-placid-lak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" y="762000"/>
            <a:ext cx="894588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152400"/>
            <a:ext cx="4832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Placid : calm / peaceful / serene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0376879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peren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90" y="0"/>
            <a:ext cx="510921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ownloads\perennial-flower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68"/>
            <a:ext cx="4491990" cy="43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4419600"/>
            <a:ext cx="405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Perennial : ever lasting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5486400"/>
            <a:ext cx="6807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 : poverty seems to be a perennial problem in </a:t>
            </a:r>
            <a:r>
              <a:rPr lang="en-US" sz="2400" dirty="0"/>
              <a:t>I</a:t>
            </a:r>
            <a:r>
              <a:rPr lang="en-US" sz="2400" dirty="0" smtClean="0"/>
              <a:t>ndia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8287207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profoun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1"/>
            <a:ext cx="4572000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prof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76199"/>
            <a:ext cx="4505325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4419600"/>
            <a:ext cx="609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Profound</a:t>
            </a:r>
            <a:r>
              <a:rPr lang="en-US" sz="3200" dirty="0" smtClean="0"/>
              <a:t> : extreme / deep / strong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029200"/>
            <a:ext cx="8304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 : (1) his profound knowledge on the subject surprised all of us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50898" y="5715000"/>
            <a:ext cx="8116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sudden death of his father had a profound effect on his life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18996" y="5772090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(2)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02866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averse</a:t>
            </a:r>
            <a:endParaRPr lang="en-US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964542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4724400"/>
            <a:ext cx="845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Example</a:t>
            </a:r>
            <a:r>
              <a:rPr lang="en-US" sz="2400" dirty="0" smtClean="0"/>
              <a:t> : most of the beggars are </a:t>
            </a:r>
            <a:r>
              <a:rPr lang="en-US" sz="3200" dirty="0" smtClean="0">
                <a:solidFill>
                  <a:srgbClr val="FF0000"/>
                </a:solidFill>
              </a:rPr>
              <a:t>averse</a:t>
            </a:r>
            <a:r>
              <a:rPr lang="en-US" sz="2400" dirty="0" smtClean="0"/>
              <a:t> to rehabilitation , they prefer to lead wretched lives though there are better ways to live.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273509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57653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Proliferate</a:t>
            </a:r>
            <a:r>
              <a:rPr lang="en-US" sz="3600" dirty="0" smtClean="0"/>
              <a:t> : to increase a lot</a:t>
            </a:r>
            <a:endParaRPr lang="en-US" sz="3600" dirty="0"/>
          </a:p>
        </p:txBody>
      </p:sp>
      <p:pic>
        <p:nvPicPr>
          <p:cNvPr id="466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772400" cy="462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5626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Ex : The number of entertainment channels has proliferated in the last few years 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9016371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promis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320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wnloads\Most-Promising-Startups-Of-2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47700"/>
            <a:ext cx="5334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ownloads\seize-achievement-goldfish-pic-660x3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52800"/>
            <a:ext cx="46482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2270" y="152400"/>
            <a:ext cx="6863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Promising : good / encouraging / hopeful / </a:t>
            </a:r>
            <a:r>
              <a:rPr lang="en-US" sz="2400" dirty="0" err="1" smtClean="0"/>
              <a:t>favourable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8837249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Prudence</a:t>
            </a:r>
            <a:r>
              <a:rPr lang="en-US" sz="3200" dirty="0" smtClean="0"/>
              <a:t> : wisdom /  </a:t>
            </a:r>
            <a:r>
              <a:rPr lang="en-US" sz="3200" dirty="0" err="1" smtClean="0"/>
              <a:t>judgement</a:t>
            </a:r>
            <a:r>
              <a:rPr lang="en-US" sz="3200" dirty="0" smtClean="0"/>
              <a:t>  / sagacity / common sense / shrewdness</a:t>
            </a:r>
            <a:endParaRPr lang="en-US" sz="3200" dirty="0"/>
          </a:p>
        </p:txBody>
      </p:sp>
      <p:pic>
        <p:nvPicPr>
          <p:cNvPr id="471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534400" cy="525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614842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Pugnacious : quarrelsome / fond of fighting / combative</a:t>
            </a:r>
            <a:endParaRPr lang="en-US" sz="3200" dirty="0"/>
          </a:p>
        </p:txBody>
      </p:sp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534400" cy="530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216119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Punitive</a:t>
            </a:r>
            <a:r>
              <a:rPr lang="en-US" sz="4000" dirty="0" smtClean="0"/>
              <a:t> : harsh / severe / stringent </a:t>
            </a:r>
            <a:endParaRPr lang="en-US" sz="4000" dirty="0"/>
          </a:p>
        </p:txBody>
      </p:sp>
      <p:pic>
        <p:nvPicPr>
          <p:cNvPr id="473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295400"/>
            <a:ext cx="766354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019829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Quench : satiate / satisfy one’s thirst by drinking water </a:t>
            </a:r>
            <a:endParaRPr lang="en-US" sz="3200" dirty="0"/>
          </a:p>
        </p:txBody>
      </p:sp>
      <p:pic>
        <p:nvPicPr>
          <p:cNvPr id="478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232714" cy="352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819214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Query: question / enquiry </a:t>
            </a:r>
            <a:endParaRPr lang="en-US" sz="3200" dirty="0"/>
          </a:p>
        </p:txBody>
      </p:sp>
      <p:pic>
        <p:nvPicPr>
          <p:cNvPr id="479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43282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706155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Quietude</a:t>
            </a:r>
            <a:r>
              <a:rPr lang="en-US" sz="3600" dirty="0" smtClean="0"/>
              <a:t>: calmness /stillness/ quiet</a:t>
            </a:r>
            <a:endParaRPr lang="en-US" sz="3600" dirty="0"/>
          </a:p>
        </p:txBody>
      </p:sp>
      <p:pic>
        <p:nvPicPr>
          <p:cNvPr id="481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95400"/>
            <a:ext cx="8436429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754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Quiescent</a:t>
            </a:r>
            <a:r>
              <a:rPr lang="en-US" sz="3600" dirty="0" smtClean="0"/>
              <a:t> : in a state of inactivity/ fallow/passive/inoperative</a:t>
            </a:r>
            <a:endParaRPr lang="en-US" sz="3600" dirty="0"/>
          </a:p>
        </p:txBody>
      </p:sp>
      <p:pic>
        <p:nvPicPr>
          <p:cNvPr id="480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82000" cy="509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457694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657761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228599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Rapport </a:t>
            </a:r>
            <a:r>
              <a:rPr lang="en-US" sz="2800" dirty="0" smtClean="0"/>
              <a:t>: a close relationship in which the people understand each other and communicate well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02514" y="5943600"/>
            <a:ext cx="488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Bond / harmony /understanding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6293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6" y="1473469"/>
            <a:ext cx="5114925" cy="504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H="1" flipV="1">
            <a:off x="152400" y="30778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Abject</a:t>
            </a:r>
            <a:r>
              <a:rPr lang="en-US" sz="3600" b="1" dirty="0" smtClean="0"/>
              <a:t> : extremely unpleasant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67200" y="762000"/>
            <a:ext cx="4769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 abject poverty / an abject apology )</a:t>
            </a:r>
            <a:endParaRPr lang="en-US" sz="2400" dirty="0"/>
          </a:p>
        </p:txBody>
      </p:sp>
      <p:sp>
        <p:nvSpPr>
          <p:cNvPr id="4" name="Rounded Rectangle 3"/>
          <p:cNvSpPr/>
          <p:nvPr/>
        </p:nvSpPr>
        <p:spPr>
          <a:xfrm>
            <a:off x="1295400" y="6019800"/>
            <a:ext cx="3505200" cy="5006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3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47800" y="-304800"/>
            <a:ext cx="8229600" cy="1143000"/>
          </a:xfrm>
        </p:spPr>
        <p:txBody>
          <a:bodyPr/>
          <a:lstStyle/>
          <a:p>
            <a:r>
              <a:rPr lang="en-US" b="1" dirty="0" smtClean="0"/>
              <a:t>Betray :</a:t>
            </a:r>
            <a:endParaRPr lang="en-US" b="1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6938963" cy="552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0" y="76200"/>
            <a:ext cx="4291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Cheat / deceive / be disloyal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49942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51054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1161" y="533400"/>
            <a:ext cx="5414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 confirm / consent / approve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6664590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Ravenous : extremely hungry</a:t>
            </a:r>
            <a:endParaRPr lang="en-US" sz="3600" dirty="0"/>
          </a:p>
        </p:txBody>
      </p:sp>
      <p:pic>
        <p:nvPicPr>
          <p:cNvPr id="488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657600" cy="549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01712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Rebellious</a:t>
            </a:r>
            <a:r>
              <a:rPr lang="en-US" sz="3600" dirty="0" smtClean="0"/>
              <a:t> : disobedient / unruly/ insubordinate</a:t>
            </a:r>
            <a:endParaRPr lang="en-US" sz="3600" dirty="0"/>
          </a:p>
        </p:txBody>
      </p:sp>
      <p:pic>
        <p:nvPicPr>
          <p:cNvPr id="489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819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223157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Rebuff</a:t>
            </a:r>
            <a:r>
              <a:rPr lang="en-US" sz="3600" dirty="0" smtClean="0"/>
              <a:t> : reject / refuse / decline / spurn </a:t>
            </a:r>
            <a:endParaRPr lang="en-US" sz="3600" dirty="0"/>
          </a:p>
        </p:txBody>
      </p:sp>
      <p:pic>
        <p:nvPicPr>
          <p:cNvPr id="491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799"/>
            <a:ext cx="7620000" cy="522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219805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Rebuke</a:t>
            </a:r>
            <a:r>
              <a:rPr lang="en-US" sz="3200" dirty="0" smtClean="0"/>
              <a:t> : scold /  reproach / admonish /chide / reprimand</a:t>
            </a:r>
            <a:endParaRPr lang="en-US" sz="3200" dirty="0"/>
          </a:p>
        </p:txBody>
      </p:sp>
      <p:pic>
        <p:nvPicPr>
          <p:cNvPr id="492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191000" cy="539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598351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Recalcitrant: disobedient</a:t>
            </a:r>
            <a:endParaRPr lang="en-US" sz="4000" dirty="0"/>
          </a:p>
        </p:txBody>
      </p:sp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798"/>
            <a:ext cx="8763000" cy="5270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0039699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Reckless : careless/incautious</a:t>
            </a:r>
            <a:endParaRPr lang="en-US" sz="3600" dirty="0"/>
          </a:p>
        </p:txBody>
      </p:sp>
      <p:pic>
        <p:nvPicPr>
          <p:cNvPr id="494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83058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877455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Redundant : needless /inessential /useless</a:t>
            </a:r>
            <a:endParaRPr lang="en-US" sz="3600" dirty="0"/>
          </a:p>
        </p:txBody>
      </p:sp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18674"/>
            <a:ext cx="8305800" cy="530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10350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Refute</a:t>
            </a:r>
            <a:r>
              <a:rPr lang="en-US" sz="3600" dirty="0" smtClean="0"/>
              <a:t>: To prove that someone is wrong/deny / contradict</a:t>
            </a:r>
            <a:endParaRPr lang="en-US" sz="3600" dirty="0"/>
          </a:p>
        </p:txBody>
      </p:sp>
      <p:pic>
        <p:nvPicPr>
          <p:cNvPr id="498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95400"/>
            <a:ext cx="5410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504318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reviews.123rf.com/images/acanonguy/acanonguy1011/acanonguy101100039/8255620-A-adorable-little-girl-with-a-sad-face-turns-away-from-her-parent-unwilling-to-take-the-medicine-pil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79" y="764704"/>
            <a:ext cx="9146979" cy="609329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-101263"/>
            <a:ext cx="39604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Reluctant </a:t>
            </a:r>
            <a:endParaRPr lang="en-US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3907" y="304800"/>
            <a:ext cx="2727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unwilling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1078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benevolence</a:t>
            </a:r>
            <a:endParaRPr lang="en-US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52696"/>
            <a:ext cx="8555017" cy="440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0"/>
            <a:ext cx="2105025" cy="100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481046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Remorse</a:t>
            </a:r>
            <a:r>
              <a:rPr lang="en-US" sz="3200" dirty="0" smtClean="0"/>
              <a:t>: repentance / guilt / deep regret for a wrong committed . </a:t>
            </a:r>
            <a:endParaRPr lang="en-US" sz="3200" dirty="0"/>
          </a:p>
        </p:txBody>
      </p:sp>
      <p:pic>
        <p:nvPicPr>
          <p:cNvPr id="504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199"/>
            <a:ext cx="8610600" cy="548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397120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Repercussions</a:t>
            </a:r>
            <a:r>
              <a:rPr lang="en-US" sz="2800" dirty="0" smtClean="0"/>
              <a:t> : unintended results/ consequences</a:t>
            </a:r>
            <a:endParaRPr lang="en-US" sz="2800" dirty="0"/>
          </a:p>
        </p:txBody>
      </p:sp>
      <p:pic>
        <p:nvPicPr>
          <p:cNvPr id="507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27" y="1219200"/>
            <a:ext cx="7880173" cy="524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329057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replica</a:t>
            </a:r>
            <a:r>
              <a:rPr lang="en-US" sz="3200" dirty="0" smtClean="0"/>
              <a:t>: the accurate copy of something</a:t>
            </a:r>
            <a:endParaRPr lang="en-US" sz="3200" dirty="0"/>
          </a:p>
        </p:txBody>
      </p:sp>
      <p:pic>
        <p:nvPicPr>
          <p:cNvPr id="508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3378"/>
            <a:ext cx="8077200" cy="537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641294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Reprehensible ( </a:t>
            </a:r>
            <a:r>
              <a:rPr lang="en-US" sz="2800" dirty="0" err="1" smtClean="0"/>
              <a:t>behaviour</a:t>
            </a:r>
            <a:r>
              <a:rPr lang="en-US" sz="2800" dirty="0" smtClean="0"/>
              <a:t>  / idea ): very bad/wrong </a:t>
            </a:r>
            <a:endParaRPr lang="en-US" sz="2800" dirty="0"/>
          </a:p>
        </p:txBody>
      </p:sp>
      <p:pic>
        <p:nvPicPr>
          <p:cNvPr id="509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229600" cy="52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167355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Resentment:  anger</a:t>
            </a:r>
            <a:endParaRPr lang="en-US" sz="4000" dirty="0"/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077200" cy="521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531710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Respite</a:t>
            </a:r>
            <a:r>
              <a:rPr lang="en-US" sz="3200" dirty="0" smtClean="0"/>
              <a:t>: a short period of rest from something unpleasant</a:t>
            </a:r>
            <a:endParaRPr lang="en-US" sz="3200" dirty="0"/>
          </a:p>
        </p:txBody>
      </p:sp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5598"/>
            <a:ext cx="8357071" cy="435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406941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Retrieve</a:t>
            </a:r>
            <a:r>
              <a:rPr lang="en-US" sz="3200" dirty="0" smtClean="0"/>
              <a:t>: to get something back from where we left it</a:t>
            </a:r>
            <a:endParaRPr lang="en-US" sz="3200" dirty="0"/>
          </a:p>
        </p:txBody>
      </p:sp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300357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844990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new images\Train-Lab-to-Fetch-and-Retrieve-1024x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839200" cy="637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nut 1"/>
          <p:cNvSpPr/>
          <p:nvPr/>
        </p:nvSpPr>
        <p:spPr>
          <a:xfrm>
            <a:off x="6248400" y="5181600"/>
            <a:ext cx="2895600" cy="1347788"/>
          </a:xfrm>
          <a:prstGeom prst="donut">
            <a:avLst>
              <a:gd name="adj" fmla="val 13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3545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Resurrect</a:t>
            </a:r>
            <a:r>
              <a:rPr lang="en-US" sz="3200" dirty="0" smtClean="0"/>
              <a:t>: to cause something to exist again after it had ended</a:t>
            </a:r>
            <a:endParaRPr lang="en-US" sz="3200" dirty="0"/>
          </a:p>
        </p:txBody>
      </p:sp>
      <p:pic>
        <p:nvPicPr>
          <p:cNvPr id="516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570661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048508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Reverence : great respect</a:t>
            </a:r>
            <a:endParaRPr lang="en-US" sz="3600" dirty="0"/>
          </a:p>
        </p:txBody>
      </p:sp>
      <p:pic>
        <p:nvPicPr>
          <p:cNvPr id="517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610600" cy="517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459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cdn.artofliving.org/sites/www.artofliving.org/files/styles/unity_carousel_inner/public/blessing_course2.jpg?itok=ev1cvFa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2" y="1600200"/>
            <a:ext cx="9134498" cy="34077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6056" y="404664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Benediction : blessing</a:t>
            </a:r>
            <a:endParaRPr lang="en-IN" sz="5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768309" y="6019800"/>
            <a:ext cx="3081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www.sahanafoundation.net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281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B0F0"/>
                </a:solidFill>
              </a:rPr>
              <a:t>Gossip</a:t>
            </a:r>
            <a:r>
              <a:rPr lang="en-US" sz="3200" dirty="0" smtClean="0"/>
              <a:t> :informal conversation about other people’s private affairs</a:t>
            </a:r>
            <a:endParaRPr lang="en-US" sz="3200" dirty="0"/>
          </a:p>
        </p:txBody>
      </p:sp>
      <p:pic>
        <p:nvPicPr>
          <p:cNvPr id="519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39497"/>
            <a:ext cx="5257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135653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Ruthless: harsh / merciless</a:t>
            </a:r>
            <a:endParaRPr lang="en-US" sz="3600" dirty="0"/>
          </a:p>
        </p:txBody>
      </p:sp>
      <p:pic>
        <p:nvPicPr>
          <p:cNvPr id="520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444284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820652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Sanguine: cheerful and confident</a:t>
            </a:r>
            <a:endParaRPr lang="en-US" sz="4000" dirty="0"/>
          </a:p>
        </p:txBody>
      </p:sp>
      <p:pic>
        <p:nvPicPr>
          <p:cNvPr id="526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29106"/>
            <a:ext cx="5372100" cy="534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391094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Scant: very little </a:t>
            </a:r>
            <a:endParaRPr lang="en-US" sz="4000" dirty="0"/>
          </a:p>
        </p:txBody>
      </p:sp>
      <p:pic>
        <p:nvPicPr>
          <p:cNvPr id="528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071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588541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Shambles: disorder</a:t>
            </a:r>
            <a:endParaRPr lang="en-US" sz="4000" dirty="0"/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05800" cy="534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191520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Shrewd: wise</a:t>
            </a:r>
            <a:endParaRPr lang="en-US" sz="4000" dirty="0"/>
          </a:p>
        </p:txBody>
      </p:sp>
      <p:pic>
        <p:nvPicPr>
          <p:cNvPr id="536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534400" cy="537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352629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salman-khan-with-brother-Arbaaz-Khan-and-Sohail-Kh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191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si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1447800"/>
            <a:ext cx="38481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50551" y="152400"/>
            <a:ext cx="5416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Sibling : brother or sister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76821405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Skeptical: doubtful</a:t>
            </a:r>
            <a:endParaRPr lang="en-US" sz="4000" dirty="0"/>
          </a:p>
        </p:txBody>
      </p:sp>
      <p:pic>
        <p:nvPicPr>
          <p:cNvPr id="541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43" y="1447800"/>
            <a:ext cx="7620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650051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Slay: to kill</a:t>
            </a:r>
            <a:endParaRPr lang="en-US" sz="4000" dirty="0"/>
          </a:p>
        </p:txBody>
      </p:sp>
      <p:pic>
        <p:nvPicPr>
          <p:cNvPr id="542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0056"/>
            <a:ext cx="8180614" cy="458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186925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Solidarity: supporting one another</a:t>
            </a:r>
            <a:endParaRPr lang="en-US" sz="3600" dirty="0"/>
          </a:p>
        </p:txBody>
      </p:sp>
      <p:pic>
        <p:nvPicPr>
          <p:cNvPr id="544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99" y="1359958"/>
            <a:ext cx="7159801" cy="524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412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Blunder  </a:t>
            </a:r>
            <a:r>
              <a:rPr lang="en-US" sz="3200" b="1" dirty="0" smtClean="0"/>
              <a:t>: mistake / error / debacle  </a:t>
            </a:r>
            <a:endParaRPr lang="en-US" sz="3200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9715"/>
            <a:ext cx="4391891" cy="481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19400"/>
            <a:ext cx="4985687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791200"/>
            <a:ext cx="9144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27803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frontiersin.org/files/Articles/124450/frym-2014-00009-HTML/image_m/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61" y="76200"/>
            <a:ext cx="8125439" cy="48630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4724400"/>
            <a:ext cx="853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92D050"/>
                </a:solidFill>
              </a:rPr>
              <a:t>Soliloquy: the act of speaking to the self</a:t>
            </a:r>
            <a:endParaRPr lang="en-IN" sz="5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85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stock-vector-cartoon-illustration-of-a-somnambulist-man-following-his-dreams-207894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28956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somnambulist-lesnyswietlik.deviantart.com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5791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81400" y="1524000"/>
            <a:ext cx="2362200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648200"/>
            <a:ext cx="5257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person who walks in sleep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53130064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somniloquist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38100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somniloquis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609600"/>
            <a:ext cx="4495799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683939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Spouse</a:t>
            </a:r>
            <a:r>
              <a:rPr lang="en-US" sz="3200" dirty="0" smtClean="0"/>
              <a:t> : life partner ( wife or husband )</a:t>
            </a:r>
            <a:endParaRPr lang="en-US" sz="3200" dirty="0"/>
          </a:p>
        </p:txBody>
      </p:sp>
      <p:pic>
        <p:nvPicPr>
          <p:cNvPr id="548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" y="685800"/>
            <a:ext cx="7006347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2451" y="5791200"/>
            <a:ext cx="7030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 : a spouse is not a destination but a fellow traveller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2764565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Spurious : false / not genuine / fake</a:t>
            </a:r>
            <a:endParaRPr lang="en-US" sz="3600" dirty="0"/>
          </a:p>
        </p:txBody>
      </p:sp>
      <p:pic>
        <p:nvPicPr>
          <p:cNvPr id="549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76200"/>
            <a:ext cx="4622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ser\Desktop\new images\spurio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4672012" cy="43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983051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Stack : a pile </a:t>
            </a:r>
            <a:endParaRPr lang="en-US" dirty="0"/>
          </a:p>
        </p:txBody>
      </p:sp>
      <p:pic>
        <p:nvPicPr>
          <p:cNvPr id="551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123675" cy="376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655257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Stagger : to move unsteadily ( when drunk or ill )</a:t>
            </a:r>
            <a:endParaRPr lang="en-US" sz="3200" dirty="0"/>
          </a:p>
        </p:txBody>
      </p:sp>
      <p:pic>
        <p:nvPicPr>
          <p:cNvPr id="552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752600"/>
            <a:ext cx="748392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9273605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\Desktop\img2\Lohith_Pg25_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1288"/>
            <a:ext cx="8136904" cy="51140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3000" y="304800"/>
            <a:ext cx="6614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Stalk</a:t>
            </a:r>
            <a:r>
              <a:rPr lang="en-US" sz="2800" dirty="0" smtClean="0"/>
              <a:t> : to follow secretly ( in order to attack 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6666757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stalk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80" y="76200"/>
            <a:ext cx="3931920" cy="662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6056000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Strangle: to squeeze the throat tightly </a:t>
            </a:r>
            <a:endParaRPr lang="en-US" sz="3200" dirty="0"/>
          </a:p>
        </p:txBody>
      </p:sp>
      <p:pic>
        <p:nvPicPr>
          <p:cNvPr id="553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78327"/>
            <a:ext cx="7620000" cy="496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814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Balmy ( weather ) : pleasant </a:t>
            </a:r>
            <a:endParaRPr lang="en-US" sz="4000" b="1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6172200" cy="468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30025" y="6248400"/>
            <a:ext cx="193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22364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Stringent ( rules / laws ): strict / strict</a:t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555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90959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874134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akwired.com/wp-content/uploads/2015/01/Stubbor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469121"/>
            <a:ext cx="3672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stubborn</a:t>
            </a:r>
            <a:endParaRPr lang="en-IN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http://pakwired.com/wp-content/uploads/2015/01/Stubbor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0"/>
            <a:ext cx="872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Stubborn</a:t>
            </a:r>
            <a:r>
              <a:rPr lang="en-US" sz="2800" dirty="0" smtClean="0"/>
              <a:t> :      obstinate /         inflexible /              unyielding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60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Subdue</a:t>
            </a:r>
            <a:r>
              <a:rPr lang="en-US" sz="3600" dirty="0" smtClean="0"/>
              <a:t> : to defeat / bring under control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557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599"/>
            <a:ext cx="7620000" cy="54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2113958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Substantiate</a:t>
            </a:r>
            <a:r>
              <a:rPr lang="en-US" sz="2800" dirty="0" smtClean="0"/>
              <a:t>: to strengthen a statement or argument with evidence </a:t>
            </a:r>
            <a:endParaRPr lang="en-US" sz="2800" dirty="0"/>
          </a:p>
        </p:txBody>
      </p:sp>
      <p:pic>
        <p:nvPicPr>
          <p:cNvPr id="559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6781800" cy="451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684327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Succor : to help</a:t>
            </a:r>
            <a:endParaRPr lang="en-US" sz="4000" dirty="0"/>
          </a:p>
        </p:txBody>
      </p:sp>
      <p:pic>
        <p:nvPicPr>
          <p:cNvPr id="561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29462"/>
            <a:ext cx="4691063" cy="501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915995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s://mommybegood.files.wordpress.com/2011/08/sulk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139951" cy="3650979"/>
          </a:xfrm>
          <a:prstGeom prst="rect">
            <a:avLst/>
          </a:prstGeom>
          <a:noFill/>
        </p:spPr>
      </p:pic>
      <p:pic>
        <p:nvPicPr>
          <p:cNvPr id="51206" name="Picture 6" descr="http://runeman.org/photo/wotd/petula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-459432"/>
            <a:ext cx="4499992" cy="4205599"/>
          </a:xfrm>
          <a:prstGeom prst="rect">
            <a:avLst/>
          </a:prstGeom>
          <a:noFill/>
        </p:spPr>
      </p:pic>
      <p:pic>
        <p:nvPicPr>
          <p:cNvPr id="51208" name="Picture 8" descr="http://thumbs.dreamstime.com/thumblarge_939/9397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89041"/>
            <a:ext cx="4572000" cy="306896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3789041"/>
            <a:ext cx="474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Sulky</a:t>
            </a:r>
            <a:r>
              <a:rPr lang="en-US" sz="3600" dirty="0" smtClean="0"/>
              <a:t>: moody /petulant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416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Sumptuous : grand and expensive</a:t>
            </a:r>
            <a:endParaRPr lang="en-US" sz="3600" dirty="0"/>
          </a:p>
        </p:txBody>
      </p:sp>
      <p:pic>
        <p:nvPicPr>
          <p:cNvPr id="564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001000" cy="532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85800"/>
            <a:ext cx="4543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Sumptuous ambience / clothes / food  </a:t>
            </a:r>
            <a:r>
              <a:rPr lang="en-US" sz="2000" dirty="0" err="1" smtClean="0"/>
              <a:t>etc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0636632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Symposium: conference</a:t>
            </a:r>
            <a:endParaRPr lang="en-US" sz="3200" dirty="0"/>
          </a:p>
        </p:txBody>
      </p:sp>
      <p:pic>
        <p:nvPicPr>
          <p:cNvPr id="569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543800" cy="502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232500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Synchronize: to link properly</a:t>
            </a:r>
            <a:endParaRPr lang="en-US" sz="3600" dirty="0"/>
          </a:p>
        </p:txBody>
      </p:sp>
      <p:pic>
        <p:nvPicPr>
          <p:cNvPr id="570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255154" cy="525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138037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new images\tacitur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3429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new images\tac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19200"/>
            <a:ext cx="4572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00335"/>
            <a:ext cx="8261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TACITURN : HABITUALLY SILENT / RESERVED / RETICENT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104241" y="5791200"/>
            <a:ext cx="365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www.sahanafoundation.net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4628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Boisterous</a:t>
            </a:r>
            <a:r>
              <a:rPr lang="en-US" sz="3600" b="1" dirty="0" smtClean="0"/>
              <a:t> : noisy /lively/ full of energy</a:t>
            </a:r>
            <a:endParaRPr lang="en-US" sz="3600" b="1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8534400" cy="526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046211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C:\Users\user\Desktop\retice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22119" y="-548640"/>
            <a:ext cx="5577840" cy="743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3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new images\timi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76200"/>
            <a:ext cx="188595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new images\timi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3" y="47627"/>
            <a:ext cx="5312227" cy="406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new images\timi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276225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3650159"/>
            <a:ext cx="14670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</a:t>
            </a:r>
            <a:r>
              <a:rPr lang="en-US" sz="4400" dirty="0" smtClean="0"/>
              <a:t>imid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0" y="2495550"/>
            <a:ext cx="2762250" cy="240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4749225"/>
            <a:ext cx="5376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Shy / nervous / lacking courage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2654680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s://pbs.twimg.com/profile_images/3490819779/acc41e6a7b0ff56ad2f25384f31b3a9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3280" y="377280"/>
            <a:ext cx="6480720" cy="648072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76200"/>
            <a:ext cx="601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Teetotaller</a:t>
            </a:r>
            <a:r>
              <a:rPr lang="en-US" sz="2400" dirty="0" smtClean="0"/>
              <a:t> : a person who never drinks alcohol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1783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tawdry ( clothes or decorations )cheap/awkward</a:t>
            </a:r>
            <a:endParaRPr lang="en-US" sz="2800" dirty="0"/>
          </a:p>
        </p:txBody>
      </p:sp>
      <p:pic>
        <p:nvPicPr>
          <p:cNvPr id="572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599"/>
            <a:ext cx="5486400" cy="536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437185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-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Temperate( climate or place ) : mild</a:t>
            </a:r>
            <a:endParaRPr lang="en-US" sz="2800" dirty="0"/>
          </a:p>
        </p:txBody>
      </p:sp>
      <p:pic>
        <p:nvPicPr>
          <p:cNvPr id="574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077200" cy="571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09600"/>
            <a:ext cx="708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Temperate ( person’s </a:t>
            </a:r>
            <a:r>
              <a:rPr lang="en-US" sz="2400" dirty="0" err="1" smtClean="0"/>
              <a:t>behaviour</a:t>
            </a:r>
            <a:r>
              <a:rPr lang="en-US" sz="2400" dirty="0" smtClean="0"/>
              <a:t> ) : calm and reasonable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6998847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Tempestuous: very intense /strong </a:t>
            </a:r>
            <a:endParaRPr lang="en-US" sz="3600" dirty="0"/>
          </a:p>
        </p:txBody>
      </p:sp>
      <p:pic>
        <p:nvPicPr>
          <p:cNvPr id="575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81149"/>
            <a:ext cx="6934200" cy="519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940010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Tenement</a:t>
            </a:r>
            <a:r>
              <a:rPr lang="en-US" sz="3200" dirty="0" smtClean="0"/>
              <a:t> : large old building which is divided into a no. of flats</a:t>
            </a:r>
            <a:endParaRPr lang="en-US" sz="3200" dirty="0"/>
          </a:p>
        </p:txBody>
      </p:sp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467725" cy="5503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794822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Toxic: poisonous</a:t>
            </a:r>
            <a:endParaRPr lang="en-US" sz="4000" dirty="0"/>
          </a:p>
        </p:txBody>
      </p:sp>
      <p:pic>
        <p:nvPicPr>
          <p:cNvPr id="586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53" y="1371600"/>
            <a:ext cx="5066947" cy="506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6507259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Unanimous</a:t>
            </a:r>
            <a:r>
              <a:rPr lang="en-US" sz="3600" dirty="0" smtClean="0"/>
              <a:t> : agreeing without a difference of opinion</a:t>
            </a:r>
            <a:endParaRPr lang="en-US" sz="3600" dirty="0"/>
          </a:p>
        </p:txBody>
      </p:sp>
      <p:pic>
        <p:nvPicPr>
          <p:cNvPr id="594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71600"/>
            <a:ext cx="6500812" cy="536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071499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Uncanny </a:t>
            </a:r>
            <a:r>
              <a:rPr lang="en-US" sz="3600" dirty="0" smtClean="0"/>
              <a:t>: strange and difficult to explain</a:t>
            </a:r>
            <a:endParaRPr lang="en-US" sz="3600" dirty="0"/>
          </a:p>
        </p:txBody>
      </p:sp>
      <p:pic>
        <p:nvPicPr>
          <p:cNvPr id="595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87630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350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Booze : to drink alcohol</a:t>
            </a:r>
            <a:endParaRPr lang="en-US" b="1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828800"/>
            <a:ext cx="8252305" cy="373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601036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Underprivileged:  people with less money and fewer opportunities than others</a:t>
            </a:r>
            <a:endParaRPr lang="en-US" sz="2800" dirty="0"/>
          </a:p>
        </p:txBody>
      </p:sp>
      <p:pic>
        <p:nvPicPr>
          <p:cNvPr id="596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752600"/>
            <a:ext cx="843939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172086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.dailymail.co.uk/i/pix/2012/01/06/article-2082931-0F59B2CA00000578-97_468x5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9810"/>
            <a:ext cx="9144000" cy="611819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943794" y="-83641"/>
            <a:ext cx="54566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Vandalize : to damage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965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vengeance</a:t>
            </a:r>
            <a:endParaRPr lang="en-US" dirty="0"/>
          </a:p>
        </p:txBody>
      </p:sp>
      <p:pic>
        <p:nvPicPr>
          <p:cNvPr id="607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534400" cy="477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5533636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Verbose</a:t>
            </a:r>
            <a:r>
              <a:rPr lang="en-US" sz="3200" dirty="0" smtClean="0"/>
              <a:t>: full of words( more than necessary ) </a:t>
            </a:r>
            <a:endParaRPr lang="en-US" sz="3200" dirty="0"/>
          </a:p>
        </p:txBody>
      </p:sp>
      <p:pic>
        <p:nvPicPr>
          <p:cNvPr id="610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181600" cy="520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867001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Veteran : highly experienced / seasoned </a:t>
            </a:r>
            <a:endParaRPr lang="en-US" sz="3200" dirty="0"/>
          </a:p>
        </p:txBody>
      </p:sp>
      <p:pic>
        <p:nvPicPr>
          <p:cNvPr id="612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229600" cy="455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11291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Vicious: cruel / bad / violent</a:t>
            </a:r>
            <a:endParaRPr lang="en-US" sz="4000" dirty="0"/>
          </a:p>
        </p:txBody>
      </p:sp>
      <p:pic>
        <p:nvPicPr>
          <p:cNvPr id="614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5925"/>
            <a:ext cx="7543800" cy="500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577026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vigorous</a:t>
            </a:r>
            <a:endParaRPr lang="en-US" dirty="0"/>
          </a:p>
        </p:txBody>
      </p:sp>
      <p:pic>
        <p:nvPicPr>
          <p:cNvPr id="615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7278"/>
            <a:ext cx="4495800" cy="29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00600"/>
            <a:ext cx="45053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552732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vindic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8768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vindic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7" y="838200"/>
            <a:ext cx="4119563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790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VINDICATE :  clear of a blame / justify / substantiate / confirm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2971846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228600"/>
            <a:ext cx="3185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GATE 2014  ME + EC 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762000"/>
            <a:ext cx="8839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While receiving the award , the scientist said ,  “ I feel vindicated  “ . Which of the following is closest in meaning to the word vindicated 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2667000"/>
            <a:ext cx="2584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A ) punished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876800" y="2667000"/>
            <a:ext cx="3291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b ) substantiated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3429000"/>
            <a:ext cx="2965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 c ) appreciated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3276600"/>
            <a:ext cx="2831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( d ) chastened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067842" y="4191000"/>
            <a:ext cx="2189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Answer :  ( b 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2398605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vivid-700x4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76200"/>
            <a:ext cx="7950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4232" y="4953000"/>
            <a:ext cx="537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Vivid : lucid / clear / bright / vibrant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9087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Absolute : complete / utter / entire / perfect / outright .</a:t>
            </a:r>
            <a:endParaRPr lang="en-US" b="1" dirty="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4" y="1752600"/>
            <a:ext cx="5400675" cy="423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6488668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08891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Vow: a serious promise or a decision</a:t>
            </a:r>
            <a:endParaRPr lang="en-US" sz="3200" dirty="0"/>
          </a:p>
        </p:txBody>
      </p:sp>
      <p:pic>
        <p:nvPicPr>
          <p:cNvPr id="618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87049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149336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Vulnerable</a:t>
            </a:r>
            <a:r>
              <a:rPr lang="en-US" sz="3200" dirty="0" smtClean="0"/>
              <a:t>: weak / without protection / easily affected</a:t>
            </a:r>
            <a:endParaRPr lang="en-US" sz="3200" dirty="0"/>
          </a:p>
        </p:txBody>
      </p:sp>
      <p:pic>
        <p:nvPicPr>
          <p:cNvPr id="619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865122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5486400"/>
            <a:ext cx="894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050"/>
                </a:solidFill>
              </a:rPr>
              <a:t>Example</a:t>
            </a:r>
            <a:r>
              <a:rPr lang="en-US" sz="2000" dirty="0" smtClean="0"/>
              <a:t> : let the vulnerable children not be the scape goats in  the hands of beggars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3800749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Vie: to compete </a:t>
            </a:r>
            <a:endParaRPr lang="en-US" sz="4000" dirty="0"/>
          </a:p>
        </p:txBody>
      </p:sp>
      <p:pic>
        <p:nvPicPr>
          <p:cNvPr id="620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4724400" cy="554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343841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Wanderlust: a strong desire to travel</a:t>
            </a:r>
            <a:endParaRPr lang="en-US" sz="3600" dirty="0"/>
          </a:p>
        </p:txBody>
      </p:sp>
      <p:pic>
        <p:nvPicPr>
          <p:cNvPr id="622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24815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2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62400"/>
            <a:ext cx="47529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551094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Woes : problems</a:t>
            </a:r>
            <a:endParaRPr lang="en-US" sz="4000" dirty="0"/>
          </a:p>
        </p:txBody>
      </p:sp>
      <p:pic>
        <p:nvPicPr>
          <p:cNvPr id="626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791979" cy="470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284630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Yearn: to desire very much</a:t>
            </a:r>
            <a:endParaRPr lang="en-US" sz="4000" dirty="0"/>
          </a:p>
        </p:txBody>
      </p:sp>
      <p:pic>
        <p:nvPicPr>
          <p:cNvPr id="629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3962400" cy="484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004241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s://sconboy91.files.wordpress.com/2010/01/recently-updated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3234738"/>
          </a:xfrm>
          <a:prstGeom prst="rect">
            <a:avLst/>
          </a:prstGeom>
          <a:noFill/>
        </p:spPr>
      </p:pic>
      <p:pic>
        <p:nvPicPr>
          <p:cNvPr id="111622" name="Picture 6" descr="http://www.nutri-spec.net/images/kid_yel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66128"/>
            <a:ext cx="4320480" cy="3491872"/>
          </a:xfrm>
          <a:prstGeom prst="rect">
            <a:avLst/>
          </a:prstGeom>
          <a:noFill/>
        </p:spPr>
      </p:pic>
      <p:pic>
        <p:nvPicPr>
          <p:cNvPr id="111624" name="Picture 8" descr="http://www.hivehealthmedia.com/wp-content/uploads/2013/07/kid-yell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8431"/>
            <a:ext cx="4211960" cy="3369568"/>
          </a:xfrm>
          <a:prstGeom prst="rect">
            <a:avLst/>
          </a:prstGeom>
          <a:noFill/>
        </p:spPr>
      </p:pic>
      <p:pic>
        <p:nvPicPr>
          <p:cNvPr id="111626" name="Picture 10" descr="http://www.drnicolleionascu.com/wp-content/uploads/2014/05/img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0"/>
            <a:ext cx="2808312" cy="32680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24536" y="-1"/>
            <a:ext cx="6157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Yell : to shout loudly</a:t>
            </a:r>
            <a:endParaRPr lang="en-I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59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realhousely.s3-us-west-2.amazonaws.com/wp-content/uploads/2015/07/grand-pi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"/>
            <a:ext cx="8686800" cy="6515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9033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Weird</a:t>
            </a:r>
            <a:r>
              <a:rPr lang="en-US" sz="2800" dirty="0" smtClean="0"/>
              <a:t> : strange / unusual / outlandish / queer / odd / bizarre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83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user\Desktop\xenophi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2237"/>
            <a:ext cx="87630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3886200"/>
            <a:ext cx="8763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A person who is attracted to foreigners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4953000"/>
            <a:ext cx="5039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Love / craze for foreigners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1969038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user\Desktop\xenophob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724400" cy="376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x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1"/>
            <a:ext cx="4267200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4267200"/>
            <a:ext cx="5464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Fear of foreigners and strangers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84458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accomplice</a:t>
            </a:r>
            <a:endParaRPr lang="en-US" b="1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1"/>
            <a:ext cx="2712908" cy="135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51855"/>
            <a:ext cx="8153400" cy="378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65532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856759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new images\Acrophobia-symptoms-and-treatment-tip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85800"/>
            <a:ext cx="72136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6096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90832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new images\hae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4676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57202" y="6172200"/>
            <a:ext cx="3081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www.sahanafoundation.net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0198309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new images\claus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92" y="670560"/>
            <a:ext cx="7945108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762000"/>
            <a:ext cx="4191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772400" y="762000"/>
            <a:ext cx="762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9640" y="152400"/>
            <a:ext cx="3907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Fear of being in closed places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56641" y="5867400"/>
            <a:ext cx="365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www.sahanafoundation.net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6758033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new images\Cbx8Z5YWwAAKfu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762000"/>
            <a:ext cx="70866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361510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new images\Choreomania Sponsoring kl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790700"/>
            <a:ext cx="352044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new images\Choreomania Sponsoring kle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40" y="-31729"/>
            <a:ext cx="5394960" cy="408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2316" y="5496580"/>
            <a:ext cx="6019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Choreomania</a:t>
            </a:r>
            <a:r>
              <a:rPr lang="en-US" sz="2800" dirty="0" smtClean="0"/>
              <a:t> : craze / passion for dance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0918429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spa.fotolog.com/photo/58/37/117/rialfa76/1240062629534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144000" cy="49411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6703" y="116632"/>
            <a:ext cx="7366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Dipsomania : abnormal craving for alcohol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85395" y="64008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0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new images\mega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893763"/>
            <a:ext cx="8697913" cy="45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304800"/>
            <a:ext cx="6131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Delusion about one’s own power or importance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5455887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https://encrypted-tbn2.gstatic.com/images?q=tbn:ANd9GcQzLAkvXKIejPo_wDNHjVRwXmOVV4nRb_w9Ek8QSWLFu6IWEzT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78573" cy="51571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" y="116632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Kleptomania</a:t>
            </a:r>
            <a:r>
              <a:rPr lang="en-US" sz="4000" b="1" dirty="0" smtClean="0"/>
              <a:t>: compulsion to steal things</a:t>
            </a:r>
            <a:endParaRPr lang="en-IN" sz="4000" b="1" dirty="0"/>
          </a:p>
        </p:txBody>
      </p:sp>
    </p:spTree>
    <p:extLst>
      <p:ext uri="{BB962C8B-B14F-4D97-AF65-F5344CB8AC3E}">
        <p14:creationId xmlns:p14="http://schemas.microsoft.com/office/powerpoint/2010/main" val="378689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new images\bibl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85800"/>
            <a:ext cx="7303372" cy="547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5858" y="152400"/>
            <a:ext cx="5114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Bibliomania : craze for books or reading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124200" y="6324600"/>
            <a:ext cx="3081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www.sahanafoundation.net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2446103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4057" y="228600"/>
            <a:ext cx="5542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Clinomania</a:t>
            </a:r>
            <a:r>
              <a:rPr lang="en-US" sz="2400" dirty="0" smtClean="0"/>
              <a:t> : excessive desire to stay in bed</a:t>
            </a:r>
            <a:endParaRPr lang="en-US" sz="2400" dirty="0"/>
          </a:p>
        </p:txBody>
      </p:sp>
      <p:pic>
        <p:nvPicPr>
          <p:cNvPr id="5123" name="Picture 3" descr="C:\Users\user\Desktop\new images\o-TROUBLE-SLEEPING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7620000" cy="53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2709" y="62484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70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Aberrant : unusual</a:t>
            </a:r>
            <a:endParaRPr lang="en-US" b="1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177088" cy="537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9105" y="6324600"/>
            <a:ext cx="786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Please do not encourage beggars who exploit children .              </a:t>
            </a:r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46952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new images\py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731520"/>
            <a:ext cx="694944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7400" y="133290"/>
            <a:ext cx="5415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Pyromania : an obsessive desire to set fire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400800" y="61722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55062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569209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67266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620801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995431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652095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880855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376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2" y="2346239"/>
            <a:ext cx="4115978" cy="308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14" y="838201"/>
            <a:ext cx="4213398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1137"/>
            <a:ext cx="8676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Ablutions: a ceremonial act of washing body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490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abeyance</a:t>
            </a:r>
            <a:endParaRPr lang="en-US" b="1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8081963" cy="56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85800" y="6019800"/>
            <a:ext cx="3200400" cy="6143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85800" y="1066800"/>
            <a:ext cx="3429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257799" y="1066800"/>
            <a:ext cx="3509963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54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 smtClean="0"/>
              <a:t>abysmal</a:t>
            </a:r>
            <a:endParaRPr lang="en-US" b="1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82000" cy="51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52400"/>
            <a:ext cx="8115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Hopeless / woeful / shameless /  very low / disgraceful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381000" y="6019800"/>
            <a:ext cx="8382000" cy="685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902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Abrogate : to put an end</a:t>
            </a:r>
            <a:endParaRPr lang="en-US" sz="4000" b="1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14600"/>
            <a:ext cx="8534400" cy="4105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088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4.fanpop.com/image/photos/16800000/Dog-and-Cat-Wallpaper-teddybear64-16834786-1280-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44624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affable</a:t>
            </a:r>
            <a:endParaRPr lang="en-IN" sz="9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3356992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 are 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friends</a:t>
            </a:r>
            <a:endParaRPr lang="en-IN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5257800"/>
            <a:ext cx="2885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Algerian" pitchFamily="82" charset="0"/>
              </a:rPr>
              <a:t>Sahana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>
                <a:latin typeface="Algerian" pitchFamily="82" charset="0"/>
              </a:rPr>
              <a:t>foundation</a:t>
            </a:r>
            <a:endParaRPr lang="en-US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81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philipcaruso-story.com/wp-content/uploads/2015/02/amnesia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4542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0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>
                    <a:lumMod val="50000"/>
                  </a:schemeClr>
                </a:solidFill>
              </a:rPr>
              <a:t>amnesia</a:t>
            </a:r>
            <a:endParaRPr lang="en-IN" sz="9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7000" y="6400800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lgerian" pitchFamily="82" charset="0"/>
              </a:rPr>
              <a:t>Sahana</a:t>
            </a:r>
            <a:r>
              <a:rPr lang="en-US" dirty="0" smtClean="0">
                <a:latin typeface="Algerian" pitchFamily="82" charset="0"/>
              </a:rPr>
              <a:t> foundation</a:t>
            </a:r>
            <a:endParaRPr lang="en-US" dirty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7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florenceinferno.com/wp-content/uploads/2014/10/Paragon-of-the-Retrograde-Amnesia-desea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594928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15816" y="-27384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amnesia</a:t>
            </a:r>
            <a:endParaRPr lang="en-IN" sz="5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7072" y="6019800"/>
            <a:ext cx="2497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Loss of memory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17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attrition</a:t>
            </a:r>
            <a:endParaRPr lang="en-US" b="1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4800600" cy="477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066800"/>
            <a:ext cx="6006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Weakening / wearing down / enfeebling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113995" y="6488668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283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h\Desktop\img2\confus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124200" y="3048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Baffled 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00B0F0"/>
                </a:solidFill>
              </a:rPr>
              <a:t>confused/ perplexed/ bemused/bewildered/puzzled/bamboozled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4008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82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219200"/>
            <a:ext cx="2286000" cy="1143000"/>
          </a:xfrm>
        </p:spPr>
        <p:txBody>
          <a:bodyPr/>
          <a:lstStyle/>
          <a:p>
            <a:r>
              <a:rPr lang="en-US" b="1" dirty="0" smtClean="0"/>
              <a:t>bully</a:t>
            </a:r>
            <a:endParaRPr lang="en-US" b="1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20436"/>
            <a:ext cx="3416852" cy="61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152400"/>
            <a:ext cx="6258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frighten / intimidate /oppress / coerce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469073">
            <a:off x="7047847" y="3621538"/>
            <a:ext cx="82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beggar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420266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57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293674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When you see kids begging , give them food instead of money , please do not allow them to get used to making money 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72288" y="3886200"/>
            <a:ext cx="1207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Srinivas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876800" y="4343400"/>
            <a:ext cx="2684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Sahana</a:t>
            </a:r>
            <a:r>
              <a:rPr lang="en-US" sz="2400" dirty="0" smtClean="0"/>
              <a:t> foundation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5869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48663" cy="477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304800"/>
            <a:ext cx="18490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/>
              <a:t>adapt</a:t>
            </a:r>
            <a:endParaRPr lang="en-US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52317" y="457200"/>
            <a:ext cx="3524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to change / modify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03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" y="1981200"/>
            <a:ext cx="5205413" cy="437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762000"/>
            <a:ext cx="4541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Skip / avoid / shirk </a:t>
            </a:r>
            <a:endParaRPr lang="en-US" sz="4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86200" y="274638"/>
            <a:ext cx="8229600" cy="1143000"/>
          </a:xfrm>
        </p:spPr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unk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4770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06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new images\cac0ph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867400" cy="301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new images\ca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76199"/>
            <a:ext cx="3200400" cy="301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new images\Cacophon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124200"/>
            <a:ext cx="6715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715000" y="5257800"/>
            <a:ext cx="2057400" cy="914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5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cacophony</a:t>
            </a:r>
            <a:endParaRPr lang="en-US" b="1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914400"/>
            <a:ext cx="785409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916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new images\eupho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475"/>
            <a:ext cx="47053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335" y="2743200"/>
            <a:ext cx="4770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Euphony : a pleasant sound</a:t>
            </a:r>
            <a:endParaRPr lang="en-US" sz="3200" dirty="0"/>
          </a:p>
        </p:txBody>
      </p:sp>
      <p:pic>
        <p:nvPicPr>
          <p:cNvPr id="5123" name="Picture 3" descr="C:\Users\user\Desktop\new images\flu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52399"/>
            <a:ext cx="3733800" cy="288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032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calamity</a:t>
            </a:r>
            <a:endParaRPr lang="en-US" b="1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399"/>
            <a:ext cx="8077200" cy="537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5851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Disaster </a:t>
            </a:r>
            <a:r>
              <a:rPr lang="en-US" sz="2800" dirty="0" smtClean="0">
                <a:solidFill>
                  <a:srgbClr val="FF0000"/>
                </a:solidFill>
              </a:rPr>
              <a:t>/ catastrophe </a:t>
            </a:r>
            <a:r>
              <a:rPr lang="en-US" sz="2800" dirty="0" smtClean="0"/>
              <a:t>/ great damage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11415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catastrophe</a:t>
            </a:r>
            <a:endParaRPr lang="en-US" b="1" dirty="0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66875"/>
            <a:ext cx="3667125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44" y="1524000"/>
            <a:ext cx="4141931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90202" y="6019800"/>
            <a:ext cx="365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www.sahanafoundation.net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94941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Calligraphy</a:t>
            </a:r>
            <a:r>
              <a:rPr lang="en-US" sz="2800" b="1" dirty="0" smtClean="0"/>
              <a:t> : The art of decorative hand writing .</a:t>
            </a:r>
            <a:endParaRPr lang="en-US" sz="2800" b="1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8884"/>
            <a:ext cx="6096000" cy="456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213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172200"/>
            <a:ext cx="2010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 :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H</a:t>
            </a:r>
            <a:r>
              <a:rPr lang="en-US" dirty="0" smtClean="0"/>
              <a:t>indu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68709" y="63246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/>
              <a:t>capitulate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1" y="616964"/>
            <a:ext cx="5209309" cy="532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1162" y="838200"/>
            <a:ext cx="7622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Surrender / yield / succumb / cease to resist </a:t>
            </a:r>
            <a:endParaRPr lang="en-US" sz="3200" dirty="0"/>
          </a:p>
        </p:txBody>
      </p:sp>
      <p:sp>
        <p:nvSpPr>
          <p:cNvPr id="4" name="Flowchart: Data 3"/>
          <p:cNvSpPr/>
          <p:nvPr/>
        </p:nvSpPr>
        <p:spPr>
          <a:xfrm>
            <a:off x="0" y="5715000"/>
            <a:ext cx="9143999" cy="76200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M.P. and Haryana have witnessed around 60% growth in the no. of untraced children in the last three years .                             </a:t>
            </a:r>
            <a:r>
              <a:rPr lang="en-US" dirty="0" smtClean="0"/>
              <a:t>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246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Casanova</a:t>
            </a:r>
            <a:r>
              <a:rPr lang="en-US" sz="3600" b="1" dirty="0" smtClean="0"/>
              <a:t>: a man who is passionate about women and has many lovers</a:t>
            </a:r>
            <a:endParaRPr lang="en-US" sz="3600" b="1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47800"/>
            <a:ext cx="5486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017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00548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 It is fascinating to see life forms </a:t>
            </a:r>
            <a:r>
              <a:rPr lang="en-US" sz="4800" b="1" u="sng" dirty="0"/>
              <a:t>cope with </a:t>
            </a:r>
            <a:r>
              <a:rPr lang="en-US" sz="4800" b="1" dirty="0"/>
              <a:t>varied environment conditions.</a:t>
            </a:r>
          </a:p>
          <a:p>
            <a:pPr marL="914400" indent="-914400">
              <a:buAutoNum type="alphaLcParenBoth"/>
            </a:pPr>
            <a:r>
              <a:rPr lang="en-US" sz="4800" b="1" dirty="0"/>
              <a:t>adopt to        (b) adapt to</a:t>
            </a:r>
          </a:p>
          <a:p>
            <a:pPr marL="914400" indent="-914400"/>
            <a:r>
              <a:rPr lang="en-US" sz="4800" b="1" dirty="0"/>
              <a:t>(c) adept to         (d)accept with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84627" y="4110335"/>
            <a:ext cx="420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GATE 2014 EE + CS Set  I-III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5791200"/>
            <a:ext cx="1726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Answer: b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73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chide</a:t>
            </a:r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34" y="1219200"/>
            <a:ext cx="4823992" cy="50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685800"/>
            <a:ext cx="800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 scold / rebuke / upbraid / castigate / reprimand / admonish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9486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Clandestine : hidden / secret/covert</a:t>
            </a:r>
            <a:endParaRPr lang="en-US" sz="3600" b="1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467725" cy="513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5951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clasp</a:t>
            </a:r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371600"/>
            <a:ext cx="8348662" cy="51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1" y="990600"/>
            <a:ext cx="8566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Grasp ( something ) tightly with one’s hand / grip / clutch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61937" y="6019800"/>
            <a:ext cx="8577263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9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b="1" dirty="0" smtClean="0"/>
              <a:t>collision</a:t>
            </a:r>
            <a:endParaRPr lang="en-US" b="1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19200"/>
            <a:ext cx="8543925" cy="517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8225" y="76200"/>
            <a:ext cx="6444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Crash / smash / clash / bump / knock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265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716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Combat </a:t>
            </a:r>
            <a:r>
              <a:rPr lang="en-US" sz="3600" b="1" dirty="0" smtClean="0"/>
              <a:t>:</a:t>
            </a:r>
            <a:endParaRPr lang="en-US" sz="3600" b="1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0"/>
            <a:ext cx="6176963" cy="549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6210" y="152400"/>
            <a:ext cx="5610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fight / attack / obstruct / confront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073109" y="64008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8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commend</a:t>
            </a:r>
            <a:endParaRPr lang="en-US" b="1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5957888" cy="552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1608" y="152400"/>
            <a:ext cx="6640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 praise / laud / hail / applaud / clap / extol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06696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b="1" dirty="0" smtClean="0"/>
              <a:t>conceal</a:t>
            </a:r>
            <a:endParaRPr lang="en-US" b="1" dirty="0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21034"/>
            <a:ext cx="8120063" cy="482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228600"/>
            <a:ext cx="4905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To hide / tuck away / shroud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64532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www.chinadaily.com.cn/china/images/attachement/jpg/site1/20140517/b8ac6f27ada214e1042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91440"/>
            <a:ext cx="9067800" cy="4434840"/>
          </a:xfrm>
          <a:prstGeom prst="rect">
            <a:avLst/>
          </a:prstGeom>
          <a:noFill/>
        </p:spPr>
      </p:pic>
      <p:pic>
        <p:nvPicPr>
          <p:cNvPr id="126980" name="Picture 4" descr="http://smyrnapolice.org/wp-content/uploads/2014/06/v2_web_button_commend_b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733800"/>
            <a:ext cx="3886200" cy="30861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4778514"/>
            <a:ext cx="4521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Commend : to praise</a:t>
            </a:r>
            <a:endParaRPr lang="en-US" sz="4000" dirty="0"/>
          </a:p>
        </p:txBody>
      </p:sp>
      <p:sp>
        <p:nvSpPr>
          <p:cNvPr id="2" name="Rounded Rectangle 1"/>
          <p:cNvSpPr/>
          <p:nvPr/>
        </p:nvSpPr>
        <p:spPr>
          <a:xfrm>
            <a:off x="152400" y="4114800"/>
            <a:ext cx="2133600" cy="190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confrontation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8734425" cy="4875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0058" y="762000"/>
            <a:ext cx="4384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dispute / fight / battle 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64770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8232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hollandbloorview.ca/Assets/website/Images/About%20us%20images/Cons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009104"/>
            <a:ext cx="7344816" cy="3683922"/>
          </a:xfrm>
          <a:prstGeom prst="rect">
            <a:avLst/>
          </a:prstGeom>
          <a:noFill/>
        </p:spPr>
      </p:pic>
      <p:pic>
        <p:nvPicPr>
          <p:cNvPr id="60420" name="Picture 4" descr="https://www.nymc.edu/fhp/centers/syncope/pots%20study%20consen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6328"/>
            <a:ext cx="7356310" cy="244827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6200" y="2514600"/>
            <a:ext cx="6350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Agreement / assent /accord / concurrence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349709" y="64008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H:\scanned papers\adapt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1"/>
            <a:ext cx="8458199" cy="545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ame 1"/>
          <p:cNvSpPr/>
          <p:nvPr/>
        </p:nvSpPr>
        <p:spPr>
          <a:xfrm>
            <a:off x="1676400" y="533400"/>
            <a:ext cx="1447800" cy="533400"/>
          </a:xfrm>
          <a:prstGeom prst="frame">
            <a:avLst>
              <a:gd name="adj1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8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Conspiracy</a:t>
            </a:r>
            <a:r>
              <a:rPr lang="en-US" sz="3600" b="1" dirty="0" smtClean="0"/>
              <a:t> : a secret plan/plot/scheme/ stratagem </a:t>
            </a:r>
            <a:endParaRPr lang="en-US" sz="3600" b="1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6558"/>
            <a:ext cx="8715375" cy="5343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1595" y="65532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411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C:\Users\user\Desktop\didnot conspi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76200"/>
            <a:ext cx="594360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ame 1"/>
          <p:cNvSpPr/>
          <p:nvPr/>
        </p:nvSpPr>
        <p:spPr>
          <a:xfrm>
            <a:off x="4038600" y="838200"/>
            <a:ext cx="2133600" cy="533400"/>
          </a:xfrm>
          <a:prstGeom prst="frame">
            <a:avLst>
              <a:gd name="adj1" fmla="val 13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64770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lh3.googleusercontent.com/proxy/JpDooaAUZif9Z7M7shUS0tdgbPVsEH2wOROXyz0nJyNexnK7P74SmEw6xJiE_8owkr3ki1j73e-OE5I8npy5KRD3fheMb6txlQ=w426-h319-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44" y="27007"/>
            <a:ext cx="8975456" cy="507839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32040" y="3573016"/>
            <a:ext cx="4043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cantankerous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2552" y="5221069"/>
            <a:ext cx="6533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Irritable/ irascible / bad tempered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6349709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1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Contemplate</a:t>
            </a:r>
            <a:r>
              <a:rPr lang="en-US" sz="3200" b="1" dirty="0" smtClean="0"/>
              <a:t> : to think / consider / ponder</a:t>
            </a:r>
            <a:endParaRPr lang="en-US" sz="3200" b="1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7250"/>
            <a:ext cx="8667750" cy="554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172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38400" y="-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Convalesce: 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58660"/>
            <a:ext cx="8543925" cy="5251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685800"/>
            <a:ext cx="8059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Recover / recuperate / regain one’s health after illness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21109" y="65532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8151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ram-rahim-759-convic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876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SanjayDutt-Reuters_19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990600"/>
            <a:ext cx="40767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2721" y="228600"/>
            <a:ext cx="7669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Convict : declare ( someone ) to be guilty of a crime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20144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Convivial</a:t>
            </a:r>
            <a:r>
              <a:rPr lang="en-US" sz="3600" b="1" dirty="0" smtClean="0"/>
              <a:t> :  friendly / genial / affable / amiable</a:t>
            </a:r>
            <a:endParaRPr lang="en-US" sz="3600" b="1" dirty="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9152"/>
            <a:ext cx="5162550" cy="527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6834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Corpse</a:t>
            </a:r>
            <a:r>
              <a:rPr lang="en-US" sz="3600" b="1" dirty="0" smtClean="0"/>
              <a:t>: dead body /deceased body</a:t>
            </a:r>
            <a:endParaRPr lang="en-US" sz="3600" b="1" dirty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4866"/>
            <a:ext cx="8410575" cy="529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68709" y="65532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3807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s2.hubimg.com/u/177617_f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69437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4048" y="47667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</a:rPr>
              <a:t>corpulent</a:t>
            </a:r>
            <a:endParaRPr lang="en-IN" sz="72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7400" y="1905000"/>
            <a:ext cx="2492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Obese / fat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587709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8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b="1" dirty="0" smtClean="0"/>
              <a:t>corroborate</a:t>
            </a:r>
            <a:endParaRPr lang="en-US" b="1" dirty="0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501062" cy="4845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838200"/>
            <a:ext cx="8053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Corroborate : confirm / validate / ratify / to add proof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73509" y="65532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4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00574"/>
            <a:ext cx="7503589" cy="539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984" y="457200"/>
            <a:ext cx="16698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adept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1839" y="381000"/>
            <a:ext cx="4247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Skillful/adroit/dexterous</a:t>
            </a:r>
            <a:endParaRPr lang="en-US" sz="3200" dirty="0"/>
          </a:p>
        </p:txBody>
      </p:sp>
      <p:sp>
        <p:nvSpPr>
          <p:cNvPr id="4" name="Oval 3"/>
          <p:cNvSpPr/>
          <p:nvPr/>
        </p:nvSpPr>
        <p:spPr>
          <a:xfrm>
            <a:off x="76200" y="6019800"/>
            <a:ext cx="9067800" cy="609600"/>
          </a:xfrm>
          <a:prstGeom prst="ellipse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www.sahanafoundation.net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Crooked: bent / twisted / out of shape</a:t>
            </a:r>
            <a:endParaRPr lang="en-US" sz="3600" b="1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03000"/>
            <a:ext cx="8439150" cy="533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650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2504" y="39469"/>
            <a:ext cx="7187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CROOKED ( adjective ) : dishonest / illegal </a:t>
            </a:r>
            <a:endParaRPr lang="en-US" sz="3200" dirty="0"/>
          </a:p>
        </p:txBody>
      </p:sp>
      <p:pic>
        <p:nvPicPr>
          <p:cNvPr id="2050" name="Picture 2" descr="C:\Users\user\Desktop\new images\crook-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" y="685800"/>
            <a:ext cx="5577840" cy="41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1828800"/>
            <a:ext cx="3393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Crook ( noun ) : a criminal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727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Culmination</a:t>
            </a:r>
            <a:r>
              <a:rPr lang="en-US" sz="2800" b="1" dirty="0" smtClean="0"/>
              <a:t> : the end of an activity /event/ process</a:t>
            </a:r>
            <a:endParaRPr lang="en-US" sz="2800" b="1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41324"/>
            <a:ext cx="8255577" cy="514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553200"/>
            <a:ext cx="87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Please do not encourage beggars who exploit children .                               </a:t>
            </a:r>
            <a:r>
              <a:rPr lang="en-US" dirty="0" err="1" smtClean="0"/>
              <a:t>Sahana</a:t>
            </a:r>
            <a:r>
              <a:rPr lang="en-US" dirty="0" smtClean="0"/>
              <a:t> foundation.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52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dirty="0" smtClean="0"/>
              <a:t>culprit</a:t>
            </a:r>
            <a:endParaRPr lang="en-US" b="1" dirty="0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5255636" cy="525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85800"/>
            <a:ext cx="8862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Offender / wrong doer / person responsible for a crime or misdeed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050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1966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Root: </a:t>
            </a:r>
            <a:r>
              <a:rPr lang="en-US" sz="3200" dirty="0" err="1" smtClean="0"/>
              <a:t>culp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830340" y="609600"/>
            <a:ext cx="299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Meaning : blame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752600"/>
            <a:ext cx="388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Culpable : blamable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748698" y="2362200"/>
            <a:ext cx="6319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Culprit: one who deserves the blame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048000"/>
            <a:ext cx="7220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Inculpate : to blame / incriminate / accuse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932547" y="3657600"/>
            <a:ext cx="8287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Exculpate : to declare that someone is not guilty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4793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Dally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914400"/>
            <a:ext cx="8648700" cy="539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381000"/>
            <a:ext cx="3696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Dawdle / delay / linger / lag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79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www.sahanafoundation.net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130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Dainty: small /delicate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7528"/>
            <a:ext cx="8334375" cy="554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6553200"/>
            <a:ext cx="1953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009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Dearth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439150" cy="5543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493" y="533400"/>
            <a:ext cx="766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Lack / scarcity / deficiency / paucity / shortfall / meagerness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757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76200"/>
            <a:ext cx="8229600" cy="1143000"/>
          </a:xfrm>
        </p:spPr>
        <p:txBody>
          <a:bodyPr/>
          <a:lstStyle/>
          <a:p>
            <a:r>
              <a:rPr lang="en-US" b="1" dirty="0" smtClean="0"/>
              <a:t>declivity</a:t>
            </a:r>
            <a:endParaRPr lang="en-US" b="1" dirty="0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21828"/>
            <a:ext cx="6096000" cy="525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066800"/>
            <a:ext cx="3276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 downward slope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109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deface</a:t>
            </a:r>
            <a:endParaRPr lang="en-US" b="1" dirty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4038600" cy="520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47935"/>
            <a:ext cx="4671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Spoil / mar / ruin / tarnish / deform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72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6324600" cy="502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8467" y="152400"/>
            <a:ext cx="7817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Aghast</a:t>
            </a:r>
            <a:r>
              <a:rPr lang="en-US" sz="3200" b="1" dirty="0" smtClean="0"/>
              <a:t> : to be filled with horror and surprise 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943600"/>
            <a:ext cx="8867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India , according to estimates , 180 children go missing on an average every day . 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9723107">
            <a:off x="4365431" y="4242921"/>
            <a:ext cx="206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Sahana</a:t>
            </a:r>
            <a:r>
              <a:rPr lang="en-US" dirty="0" smtClean="0"/>
              <a:t> foundation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8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b="1" dirty="0" smtClean="0"/>
              <a:t>deference</a:t>
            </a:r>
            <a:endParaRPr lang="en-US" b="1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61995"/>
            <a:ext cx="6019800" cy="53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152400"/>
            <a:ext cx="5086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Respect / regard / courtesy / politeness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7970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b="1" dirty="0" smtClean="0"/>
              <a:t>defiant</a:t>
            </a:r>
            <a:endParaRPr lang="en-US" b="1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2200"/>
            <a:ext cx="8153400" cy="490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Resistant / uncooperative / recalcitrant / obstinate / disobedient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599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deluge</a:t>
            </a:r>
            <a:endParaRPr lang="en-US" b="1" dirty="0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39866"/>
            <a:ext cx="7891463" cy="525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8504" y="152400"/>
            <a:ext cx="2980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Flood /  down pour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141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Denounce: to criticize publicly </a:t>
            </a:r>
            <a:endParaRPr lang="en-US" sz="3600" b="1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7974"/>
            <a:ext cx="8258175" cy="52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1354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Deplorable</a:t>
            </a:r>
            <a:r>
              <a:rPr lang="en-US" sz="3600" b="1" dirty="0" smtClean="0"/>
              <a:t> : disgraceful/shameful /unworthy </a:t>
            </a:r>
            <a:endParaRPr lang="en-US" sz="3600" b="1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2296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6291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Deter</a:t>
            </a:r>
            <a:r>
              <a:rPr lang="en-US" sz="3600" b="1" dirty="0" smtClean="0"/>
              <a:t> : prevent / stop/ discourage</a:t>
            </a:r>
            <a:endParaRPr lang="en-US" sz="3600" b="1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2372"/>
            <a:ext cx="8229600" cy="52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316378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Detrimental</a:t>
            </a:r>
            <a:r>
              <a:rPr lang="en-US" sz="3600" b="1" dirty="0" smtClean="0"/>
              <a:t> : harmful / injurious </a:t>
            </a:r>
            <a:endParaRPr lang="en-US" sz="3600" b="1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97430"/>
            <a:ext cx="4010025" cy="515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1065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h\Desktop\img2\Ramshackle_house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19400" y="67614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7535" y="76200"/>
            <a:ext cx="8216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Dilapidated</a:t>
            </a:r>
            <a:r>
              <a:rPr lang="en-US" sz="2800" dirty="0" smtClean="0"/>
              <a:t> : worn out / about to collapse / ramshackle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541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Diffuse : to spread / disperse </a:t>
            </a:r>
            <a:endParaRPr lang="en-US" sz="4000" b="1" dirty="0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4588"/>
            <a:ext cx="8258175" cy="514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3914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discord</a:t>
            </a:r>
            <a:endParaRPr lang="en-US" b="1" dirty="0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624888" cy="539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56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14627</TotalTime>
  <Words>3487</Words>
  <Application>Microsoft Office PowerPoint</Application>
  <PresentationFormat>On-screen Show (4:3)</PresentationFormat>
  <Paragraphs>594</Paragraphs>
  <Slides>397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397</vt:i4>
      </vt:variant>
    </vt:vector>
  </HeadingPairs>
  <TitlesOfParts>
    <vt:vector size="399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altercation</vt:lpstr>
      <vt:lpstr>amenable</vt:lpstr>
      <vt:lpstr>amenable</vt:lpstr>
      <vt:lpstr>Angst : a feeling of anxiety and worry</vt:lpstr>
      <vt:lpstr>PowerPoint Presentation</vt:lpstr>
      <vt:lpstr>Anguish : </vt:lpstr>
      <vt:lpstr>PowerPoint Presentation</vt:lpstr>
      <vt:lpstr>Anonymous : unnamed /unidentified</vt:lpstr>
      <vt:lpstr>appalling</vt:lpstr>
      <vt:lpstr>Atrocity: a cruel action</vt:lpstr>
      <vt:lpstr>PowerPoint Presentation</vt:lpstr>
      <vt:lpstr>august</vt:lpstr>
      <vt:lpstr>PowerPoint Presentation</vt:lpstr>
      <vt:lpstr>acme</vt:lpstr>
      <vt:lpstr>Accused: the person charged with a crime</vt:lpstr>
      <vt:lpstr>PowerPoint Presentation</vt:lpstr>
      <vt:lpstr>awful</vt:lpstr>
      <vt:lpstr>averse</vt:lpstr>
      <vt:lpstr>Betray :</vt:lpstr>
      <vt:lpstr>benevolence</vt:lpstr>
      <vt:lpstr>PowerPoint Presentation</vt:lpstr>
      <vt:lpstr>Blunder  : mistake / error / debacle  </vt:lpstr>
      <vt:lpstr>Balmy ( weather ) : pleasant </vt:lpstr>
      <vt:lpstr>Boisterous : noisy /lively/ full of energy</vt:lpstr>
      <vt:lpstr>Booze : to drink alcohol</vt:lpstr>
      <vt:lpstr>Absolute : complete / utter / entire / perfect / outright .</vt:lpstr>
      <vt:lpstr>accomplice</vt:lpstr>
      <vt:lpstr>Aberrant : unusual</vt:lpstr>
      <vt:lpstr>abeyance</vt:lpstr>
      <vt:lpstr>abysmal</vt:lpstr>
      <vt:lpstr>Abrogate : to put an end</vt:lpstr>
      <vt:lpstr>PowerPoint Presentation</vt:lpstr>
      <vt:lpstr>PowerPoint Presentation</vt:lpstr>
      <vt:lpstr>PowerPoint Presentation</vt:lpstr>
      <vt:lpstr>attrition</vt:lpstr>
      <vt:lpstr>PowerPoint Presentation</vt:lpstr>
      <vt:lpstr>bully</vt:lpstr>
      <vt:lpstr>PowerPoint Presentation</vt:lpstr>
      <vt:lpstr>Bunk</vt:lpstr>
      <vt:lpstr>PowerPoint Presentation</vt:lpstr>
      <vt:lpstr>cacophony</vt:lpstr>
      <vt:lpstr>PowerPoint Presentation</vt:lpstr>
      <vt:lpstr>calamity</vt:lpstr>
      <vt:lpstr>catastrophe</vt:lpstr>
      <vt:lpstr>Calligraphy : The art of decorative hand writing .</vt:lpstr>
      <vt:lpstr>PowerPoint Presentation</vt:lpstr>
      <vt:lpstr>capitulate</vt:lpstr>
      <vt:lpstr>Casanova: a man who is passionate about women and has many lovers</vt:lpstr>
      <vt:lpstr>chide</vt:lpstr>
      <vt:lpstr>Clandestine : hidden / secret/covert</vt:lpstr>
      <vt:lpstr>clasp</vt:lpstr>
      <vt:lpstr>collision</vt:lpstr>
      <vt:lpstr>Combat :</vt:lpstr>
      <vt:lpstr>commend</vt:lpstr>
      <vt:lpstr>conceal</vt:lpstr>
      <vt:lpstr>PowerPoint Presentation</vt:lpstr>
      <vt:lpstr>confrontation</vt:lpstr>
      <vt:lpstr>PowerPoint Presentation</vt:lpstr>
      <vt:lpstr>Conspiracy : a secret plan/plot/scheme/ stratagem </vt:lpstr>
      <vt:lpstr>PowerPoint Presentation</vt:lpstr>
      <vt:lpstr>PowerPoint Presentation</vt:lpstr>
      <vt:lpstr>Contemplate : to think / consider / ponder</vt:lpstr>
      <vt:lpstr>Convalesce:  </vt:lpstr>
      <vt:lpstr>PowerPoint Presentation</vt:lpstr>
      <vt:lpstr>Convivial :  friendly / genial / affable / amiable</vt:lpstr>
      <vt:lpstr>Corpse: dead body /deceased body</vt:lpstr>
      <vt:lpstr>PowerPoint Presentation</vt:lpstr>
      <vt:lpstr>corroborate</vt:lpstr>
      <vt:lpstr>Crooked: bent / twisted / out of shape</vt:lpstr>
      <vt:lpstr>PowerPoint Presentation</vt:lpstr>
      <vt:lpstr>Culmination : the end of an activity /event/ process</vt:lpstr>
      <vt:lpstr>culprit</vt:lpstr>
      <vt:lpstr>PowerPoint Presentation</vt:lpstr>
      <vt:lpstr>Dally </vt:lpstr>
      <vt:lpstr>Dainty: small /delicate </vt:lpstr>
      <vt:lpstr>Dearth </vt:lpstr>
      <vt:lpstr>declivity</vt:lpstr>
      <vt:lpstr>deface</vt:lpstr>
      <vt:lpstr>deference</vt:lpstr>
      <vt:lpstr>defiant</vt:lpstr>
      <vt:lpstr>deluge</vt:lpstr>
      <vt:lpstr>Denounce: to criticize publicly </vt:lpstr>
      <vt:lpstr>Deplorable : disgraceful/shameful /unworthy </vt:lpstr>
      <vt:lpstr>Deter : prevent / stop/ discourage</vt:lpstr>
      <vt:lpstr>Detrimental : harmful / injurious </vt:lpstr>
      <vt:lpstr>PowerPoint Presentation</vt:lpstr>
      <vt:lpstr>Diffuse : to spread / disperse </vt:lpstr>
      <vt:lpstr>discord</vt:lpstr>
      <vt:lpstr>PowerPoint Presentation</vt:lpstr>
      <vt:lpstr>PowerPoint Presentation</vt:lpstr>
      <vt:lpstr>PowerPoint Presentation</vt:lpstr>
      <vt:lpstr>PowerPoint Presentation</vt:lpstr>
      <vt:lpstr>Docile: flexible / obedient / ready to accept / meek</vt:lpstr>
      <vt:lpstr>Dolorous:  sad / gloomy/sorrowful</vt:lpstr>
      <vt:lpstr>Drowsy : sleepy / dozy / somnolent </vt:lpstr>
      <vt:lpstr>Ebullient: cheerful / euphoric / effervescent</vt:lpstr>
      <vt:lpstr>Edict: order / dictate / command</vt:lpstr>
      <vt:lpstr>Eerie : strange and frightening/ creepy/ mysterious</vt:lpstr>
      <vt:lpstr>Efface: erase / remove</vt:lpstr>
      <vt:lpstr>Effeminate : womanish/unmanly </vt:lpstr>
      <vt:lpstr>Effigy : dummy/ statue</vt:lpstr>
      <vt:lpstr>Egalitarian: believing the principle of equality</vt:lpstr>
      <vt:lpstr>Egress : go out / leave </vt:lpstr>
      <vt:lpstr>Elated : euphoric / ecstatic / overjoyed</vt:lpstr>
      <vt:lpstr>Elicit : obtain / extract </vt:lpstr>
      <vt:lpstr>Elope: go away with lover </vt:lpstr>
      <vt:lpstr>Elucidate: explain clearly </vt:lpstr>
      <vt:lpstr>Elusive: difficult to find / catch </vt:lpstr>
      <vt:lpstr>Emaciated : abnormally thin </vt:lpstr>
      <vt:lpstr>Emancipate : to liberate / free </vt:lpstr>
      <vt:lpstr>Embark: to get into a plane or go on a ship</vt:lpstr>
      <vt:lpstr>Disembark : to get off a ship / a plane</vt:lpstr>
      <vt:lpstr>Embellish : to decorate</vt:lpstr>
      <vt:lpstr>Enmity : hatred </vt:lpstr>
      <vt:lpstr>PowerPoint Presentation</vt:lpstr>
      <vt:lpstr>Enthrall : woo / charm/captivate</vt:lpstr>
      <vt:lpstr>Eradicate : root out/remove</vt:lpstr>
      <vt:lpstr>Errand: chore / task/job</vt:lpstr>
      <vt:lpstr>Estrange :To distance/alienate </vt:lpstr>
      <vt:lpstr>EXASPERATE : INCENSE /ANGER / MADDEN/ANNOY</vt:lpstr>
      <vt:lpstr>Excruciating: intensely painful</vt:lpstr>
      <vt:lpstr>Extravaganza: spectacular display</vt:lpstr>
      <vt:lpstr>Falter: hesitate /delay </vt:lpstr>
      <vt:lpstr>Fatuous: silly / foolish /inane</vt:lpstr>
      <vt:lpstr>FAUX PAS : AN EMBARRASSING BLUNDER</vt:lpstr>
      <vt:lpstr>Feeble : weak / frail/infirm</vt:lpstr>
      <vt:lpstr>Felicity : joy / bliss  </vt:lpstr>
      <vt:lpstr>PowerPoint Presentation</vt:lpstr>
      <vt:lpstr>PowerPoint Presentation</vt:lpstr>
      <vt:lpstr>Felony : a crime </vt:lpstr>
      <vt:lpstr>Feral: wild/undomesticated/untamed</vt:lpstr>
      <vt:lpstr>Flabbergast :astonish/amaze/surprise</vt:lpstr>
      <vt:lpstr>Folly: senseless/foolish</vt:lpstr>
      <vt:lpstr>Fragile : delicate / breakable</vt:lpstr>
      <vt:lpstr>Fraught: anxious/worried/upset</vt:lpstr>
      <vt:lpstr>Frown :an expression of irritation</vt:lpstr>
      <vt:lpstr>Gag : to prevent someone from speaking</vt:lpstr>
      <vt:lpstr>Gallantry : courage/bravery/valour</vt:lpstr>
      <vt:lpstr>Garish : glaring / over-bright /flashy </vt:lpstr>
      <vt:lpstr>Garner : gather / collect / assemble</vt:lpstr>
      <vt:lpstr>Gawk : stare / gape / gaze /</vt:lpstr>
      <vt:lpstr>Gigantic: huge / large / enormous</vt:lpstr>
      <vt:lpstr>Glum: gloomy / depressed / dull</vt:lpstr>
      <vt:lpstr>Glutton: greedy eater </vt:lpstr>
      <vt:lpstr>PowerPoint Presentation</vt:lpstr>
      <vt:lpstr>Gourmet : epicure /quality conscious of food</vt:lpstr>
      <vt:lpstr>PowerPoint Presentation</vt:lpstr>
      <vt:lpstr>Gossip :informal conversation about other people’s private affairs</vt:lpstr>
      <vt:lpstr>Grandeur: splendour /magnificence</vt:lpstr>
      <vt:lpstr>Grapple : wrestle / engage in a close fight </vt:lpstr>
      <vt:lpstr>PowerPoint Presentation</vt:lpstr>
      <vt:lpstr>PowerPoint Presentation</vt:lpstr>
      <vt:lpstr>Grievous : severe / bad / grave / terrible</vt:lpstr>
      <vt:lpstr>PowerPoint Presentation</vt:lpstr>
      <vt:lpstr>Guffaw : laugh out loudly ( LOL)</vt:lpstr>
      <vt:lpstr>Haggard : looking exhausted and unwell</vt:lpstr>
      <vt:lpstr>Hapless : unlucky /unfortunate</vt:lpstr>
      <vt:lpstr>Hasten: move hurriedly /rush</vt:lpstr>
      <vt:lpstr>PowerPoint Presentation</vt:lpstr>
      <vt:lpstr>PowerPoint Presentation</vt:lpstr>
      <vt:lpstr>Haughty : proud /vain / conceited</vt:lpstr>
      <vt:lpstr>PowerPoint Presentation</vt:lpstr>
      <vt:lpstr>PowerPoint Presentation</vt:lpstr>
      <vt:lpstr>PowerPoint Presentation</vt:lpstr>
      <vt:lpstr>Head strong : stubborn / unyielding</vt:lpstr>
      <vt:lpstr>Heinous : wicked / evil / atrocious </vt:lpstr>
      <vt:lpstr>Horde : crowd / a large group . </vt:lpstr>
      <vt:lpstr>Horrendous : extremely unpleasant / horrifying</vt:lpstr>
      <vt:lpstr>Hurdle: obstacle /barrier / problem/obstruction</vt:lpstr>
      <vt:lpstr>PowerPoint Presentation</vt:lpstr>
      <vt:lpstr>Idle : lazy</vt:lpstr>
      <vt:lpstr>Illegible: unreadable</vt:lpstr>
      <vt:lpstr>PowerPoint Presentation</vt:lpstr>
      <vt:lpstr>PowerPoint Presentation</vt:lpstr>
      <vt:lpstr>Illicit : illegal / forbidden /unlawful</vt:lpstr>
      <vt:lpstr>imbecility</vt:lpstr>
      <vt:lpstr>Imbibe: to drink </vt:lpstr>
      <vt:lpstr>Imminent: close / near / forthcoming/about to happen </vt:lpstr>
      <vt:lpstr>Immolate: killing the self by burning </vt:lpstr>
      <vt:lpstr>Immune: resistant/ not vulnerable </vt:lpstr>
      <vt:lpstr>Immure: confine /imprison /incarcerate/jail</vt:lpstr>
      <vt:lpstr>PowerPoint Presentation</vt:lpstr>
      <vt:lpstr>Immutable : unchangeable / fixed /unshakeable </vt:lpstr>
      <vt:lpstr>Impasse: a difficult situation in which it is impossible to make progress/ halt / stand-off / stop</vt:lpstr>
      <vt:lpstr>Implicate: to show that someone is involved in a crime/inculpate/incriminate</vt:lpstr>
      <vt:lpstr>Impound : seize and take legal custody</vt:lpstr>
      <vt:lpstr>Impromptu  unprepared/unrehearsed/extempore</vt:lpstr>
      <vt:lpstr>Incessant: continuous / nonstop</vt:lpstr>
      <vt:lpstr>PowerPoint Presentation</vt:lpstr>
      <vt:lpstr>Incongruous: strange / different /unfitting</vt:lpstr>
      <vt:lpstr>Inconspicuous :unclear /not seen easily</vt:lpstr>
      <vt:lpstr>Indelible: long lasting /unlikely to be forgotten</vt:lpstr>
      <vt:lpstr>PowerPoint Presentation</vt:lpstr>
      <vt:lpstr>Insane: mad / Mentally ill</vt:lpstr>
      <vt:lpstr>Instigate: to provoke / make someone do something</vt:lpstr>
      <vt:lpstr>Interlocutor: representative / a person who talks on behalf of another</vt:lpstr>
      <vt:lpstr>Intimidate : to frighten/menace/terrify/scare/daunt</vt:lpstr>
      <vt:lpstr>Intrude: to go into a place without permission/trespass </vt:lpstr>
      <vt:lpstr>PowerPoint Presentation</vt:lpstr>
      <vt:lpstr>Irony: odd or amusing because it involves a contrast</vt:lpstr>
      <vt:lpstr>IRREVOCABLE : THAT CANNOT BE CHANGED OR REVERSED</vt:lpstr>
      <vt:lpstr>Isolated: alone</vt:lpstr>
      <vt:lpstr>Jamboree: a celebration where there is a huge crowd </vt:lpstr>
      <vt:lpstr>Jeopardy: a dangerous situation</vt:lpstr>
      <vt:lpstr>Jubilation: a feeling of great happiness</vt:lpstr>
      <vt:lpstr>Lanky: tall and thin</vt:lpstr>
      <vt:lpstr>PowerPoint Presentation</vt:lpstr>
      <vt:lpstr>PowerPoint Presentation</vt:lpstr>
      <vt:lpstr>Latent: hidden at the moment , not obvious </vt:lpstr>
      <vt:lpstr>Legitimate: acceptable according to the law</vt:lpstr>
      <vt:lpstr>PowerPoint Presentation</vt:lpstr>
      <vt:lpstr>Lethargic : lazy</vt:lpstr>
      <vt:lpstr>liability</vt:lpstr>
      <vt:lpstr>Loquacious : talkative</vt:lpstr>
      <vt:lpstr>PowerPoint Presentation</vt:lpstr>
      <vt:lpstr>PowerPoint Presentation</vt:lpstr>
      <vt:lpstr>Majestic : great / awesome .</vt:lpstr>
      <vt:lpstr>Malady : ailment / sickness / disorder</vt:lpstr>
      <vt:lpstr>Mammoth : huge / large / massive / gigantic / giant /colossal</vt:lpstr>
      <vt:lpstr>Massacre: mass killing / mass slaughter</vt:lpstr>
      <vt:lpstr>PowerPoint Presentation</vt:lpstr>
      <vt:lpstr>Melancholy: sadness / sorrow</vt:lpstr>
      <vt:lpstr>PowerPoint Presentation</vt:lpstr>
      <vt:lpstr>PowerPoint Presentation</vt:lpstr>
      <vt:lpstr>Miniscule : minute / very small / tiny</vt:lpstr>
      <vt:lpstr>Mirth: cheerfulness /glee/fun </vt:lpstr>
      <vt:lpstr>Miscreant : wrong doer / offender / culprit</vt:lpstr>
      <vt:lpstr>PowerPoint Presentation</vt:lpstr>
      <vt:lpstr>Mitigate : lessen / reduce / alleviate</vt:lpstr>
      <vt:lpstr>PowerPoint Presentation</vt:lpstr>
      <vt:lpstr>Monstrous: ugly / gruesome /horrible / hideous</vt:lpstr>
      <vt:lpstr>Moron : utterly stupid</vt:lpstr>
      <vt:lpstr>Muster: gather /assemble/ collect</vt:lpstr>
      <vt:lpstr>Mutilate: cut to pieces / butcher /tear apart/damage / mar</vt:lpstr>
      <vt:lpstr>PowerPoint Presentation</vt:lpstr>
      <vt:lpstr>Nadir : The lowest point</vt:lpstr>
      <vt:lpstr>Neologism: a newly coined word</vt:lpstr>
      <vt:lpstr>Neophyte :novice / tyro / beginner / learner </vt:lpstr>
      <vt:lpstr>Nightmare : a frightening dream / a very unpleasant experience</vt:lpstr>
      <vt:lpstr>Nocturnal : active at night</vt:lpstr>
      <vt:lpstr>Nonchalant : feeling casually calm and relaxed / not displaying anxiety or enthusiasm</vt:lpstr>
      <vt:lpstr>PowerPoint Presentation</vt:lpstr>
      <vt:lpstr>Obnoxious : unbearable / extremely unpleasant</vt:lpstr>
      <vt:lpstr>Obsolete: outdated / old-fashioned </vt:lpstr>
      <vt:lpstr>Obstinate: stubborn / disobedient</vt:lpstr>
      <vt:lpstr>PowerPoint Presentation</vt:lpstr>
      <vt:lpstr>Occlude : stop / obstruct / block off</vt:lpstr>
      <vt:lpstr>Ombudsman : an official who hears and investigates complaints by private citizens against government agencies</vt:lpstr>
      <vt:lpstr>Orator : a public speaker</vt:lpstr>
      <vt:lpstr>Palatial : spacious and splendid</vt:lpstr>
      <vt:lpstr>Paltry : small / meagre /negligible</vt:lpstr>
      <vt:lpstr>Panacea : a remedy for all difficulties or diseases / cure for all</vt:lpstr>
      <vt:lpstr>PowerPoint Presentation</vt:lpstr>
      <vt:lpstr>panache</vt:lpstr>
      <vt:lpstr>Panic : sudden uncontrollable fear  </vt:lpstr>
      <vt:lpstr>PowerPoint Presentation</vt:lpstr>
      <vt:lpstr>Paramount : supreme / uppermost / predominant</vt:lpstr>
      <vt:lpstr>Pariah : a person who is rejected by the society</vt:lpstr>
      <vt:lpstr>Parley : meeting / conference / summit</vt:lpstr>
      <vt:lpstr>Patronage : support / backing</vt:lpstr>
      <vt:lpstr>Persevere : persist / continue to do even in difficulties </vt:lpstr>
      <vt:lpstr>Persist : endure / to do in a determined way</vt:lpstr>
      <vt:lpstr>Perspire : to sweat</vt:lpstr>
      <vt:lpstr>Pious : spiritual / holy / godly / saintly</vt:lpstr>
      <vt:lpstr>Pivotal : crucial / vital / critical </vt:lpstr>
      <vt:lpstr>Plight : a difficult , unfortunate situation</vt:lpstr>
      <vt:lpstr>Polygamy : the custom of having more than one wife or husband</vt:lpstr>
      <vt:lpstr>PowerPoint Presentation</vt:lpstr>
      <vt:lpstr>Pomp : splendid display</vt:lpstr>
      <vt:lpstr>Populace : population/inhabitants/ residents of an area or a country</vt:lpstr>
      <vt:lpstr>Posthumously : happening after a person’s death </vt:lpstr>
      <vt:lpstr>Predicament : a difficult situation</vt:lpstr>
      <vt:lpstr>PREY : AN ANIMAL THAT IS HUNTED AND KILLED FOR FOOD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Proliferate : to increase a lot</vt:lpstr>
      <vt:lpstr>PowerPoint Presentation</vt:lpstr>
      <vt:lpstr>Prudence : wisdom /  judgement  / sagacity / common sense / shrewdness</vt:lpstr>
      <vt:lpstr>Pugnacious : quarrelsome / fond of fighting / combative</vt:lpstr>
      <vt:lpstr>Punitive : harsh / severe / stringent </vt:lpstr>
      <vt:lpstr>Quench : satiate / satisfy one’s thirst by drinking water </vt:lpstr>
      <vt:lpstr>Query: question / enquiry </vt:lpstr>
      <vt:lpstr>Quietude: calmness /stillness/ quiet</vt:lpstr>
      <vt:lpstr>Quiescent : in a state of inactivity/ fallow/passive/inoperative</vt:lpstr>
      <vt:lpstr>PowerPoint Presentation</vt:lpstr>
      <vt:lpstr>PowerPoint Presentation</vt:lpstr>
      <vt:lpstr>Ravenous : extremely hungry</vt:lpstr>
      <vt:lpstr>Rebellious : disobedient / unruly/ insubordinate</vt:lpstr>
      <vt:lpstr>Rebuff : reject / refuse / decline / spurn </vt:lpstr>
      <vt:lpstr>Rebuke : scold /  reproach / admonish /chide / reprimand</vt:lpstr>
      <vt:lpstr>Recalcitrant: disobedient</vt:lpstr>
      <vt:lpstr>Reckless : careless/incautious</vt:lpstr>
      <vt:lpstr>Redundant : needless /inessential /useless</vt:lpstr>
      <vt:lpstr>Refute: To prove that someone is wrong/deny / contradict</vt:lpstr>
      <vt:lpstr>PowerPoint Presentation</vt:lpstr>
      <vt:lpstr>Remorse: repentance / guilt / deep regret for a wrong committed . </vt:lpstr>
      <vt:lpstr>Repercussions : unintended results/ consequences</vt:lpstr>
      <vt:lpstr>replica: the accurate copy of something</vt:lpstr>
      <vt:lpstr>Reprehensible ( behaviour  / idea ): very bad/wrong </vt:lpstr>
      <vt:lpstr>Resentment:  anger</vt:lpstr>
      <vt:lpstr>Respite: a short period of rest from something unpleasant</vt:lpstr>
      <vt:lpstr>Retrieve: to get something back from where we left it</vt:lpstr>
      <vt:lpstr>PowerPoint Presentation</vt:lpstr>
      <vt:lpstr>Resurrect: to cause something to exist again after it had ended</vt:lpstr>
      <vt:lpstr>Reverence : great respect</vt:lpstr>
      <vt:lpstr>Gossip :informal conversation about other people’s private affairs</vt:lpstr>
      <vt:lpstr>Ruthless: harsh / merciless</vt:lpstr>
      <vt:lpstr>Sanguine: cheerful and confident</vt:lpstr>
      <vt:lpstr>Scant: very little </vt:lpstr>
      <vt:lpstr>Shambles: disorder</vt:lpstr>
      <vt:lpstr>Shrewd: wise</vt:lpstr>
      <vt:lpstr>PowerPoint Presentation</vt:lpstr>
      <vt:lpstr>Skeptical: doubtful</vt:lpstr>
      <vt:lpstr>Slay: to kill</vt:lpstr>
      <vt:lpstr>Solidarity: supporting one another</vt:lpstr>
      <vt:lpstr>PowerPoint Presentation</vt:lpstr>
      <vt:lpstr>PowerPoint Presentation</vt:lpstr>
      <vt:lpstr>PowerPoint Presentation</vt:lpstr>
      <vt:lpstr>Spouse : life partner ( wife or husband )</vt:lpstr>
      <vt:lpstr>Spurious : false / not genuine / fake</vt:lpstr>
      <vt:lpstr>Stack : a pile </vt:lpstr>
      <vt:lpstr>Stagger : to move unsteadily ( when drunk or ill )</vt:lpstr>
      <vt:lpstr>PowerPoint Presentation</vt:lpstr>
      <vt:lpstr>PowerPoint Presentation</vt:lpstr>
      <vt:lpstr>Strangle: to squeeze the throat tightly </vt:lpstr>
      <vt:lpstr>Stringent ( rules / laws ): strict / strict </vt:lpstr>
      <vt:lpstr>PowerPoint Presentation</vt:lpstr>
      <vt:lpstr>Subdue : to defeat / bring under control </vt:lpstr>
      <vt:lpstr>Substantiate: to strengthen a statement or argument with evidence </vt:lpstr>
      <vt:lpstr>Succor : to help</vt:lpstr>
      <vt:lpstr>PowerPoint Presentation</vt:lpstr>
      <vt:lpstr>Sumptuous : grand and expensive</vt:lpstr>
      <vt:lpstr>Symposium: conference</vt:lpstr>
      <vt:lpstr>Synchronize: to link properly</vt:lpstr>
      <vt:lpstr>PowerPoint Presentation</vt:lpstr>
      <vt:lpstr>PowerPoint Presentation</vt:lpstr>
      <vt:lpstr>PowerPoint Presentation</vt:lpstr>
      <vt:lpstr>PowerPoint Presentation</vt:lpstr>
      <vt:lpstr>tawdry ( clothes or decorations )cheap/awkward</vt:lpstr>
      <vt:lpstr>Temperate( climate or place ) : mild</vt:lpstr>
      <vt:lpstr>Tempestuous: very intense /strong </vt:lpstr>
      <vt:lpstr>Tenement : large old building which is divided into a no. of flats</vt:lpstr>
      <vt:lpstr>Toxic: poisonous</vt:lpstr>
      <vt:lpstr>Unanimous : agreeing without a difference of opinion</vt:lpstr>
      <vt:lpstr>Uncanny : strange and difficult to explain</vt:lpstr>
      <vt:lpstr>Underprivileged:  people with less money and fewer opportunities than others</vt:lpstr>
      <vt:lpstr>PowerPoint Presentation</vt:lpstr>
      <vt:lpstr>vengeance</vt:lpstr>
      <vt:lpstr>Verbose: full of words( more than necessary ) </vt:lpstr>
      <vt:lpstr>Veteran : highly experienced / seasoned </vt:lpstr>
      <vt:lpstr>Vicious: cruel / bad / violent</vt:lpstr>
      <vt:lpstr>vigorous</vt:lpstr>
      <vt:lpstr>PowerPoint Presentation</vt:lpstr>
      <vt:lpstr>PowerPoint Presentation</vt:lpstr>
      <vt:lpstr>PowerPoint Presentation</vt:lpstr>
      <vt:lpstr>Vow: a serious promise or a decision</vt:lpstr>
      <vt:lpstr>Vulnerable: weak / without protection / easily affected</vt:lpstr>
      <vt:lpstr>Vie: to compete </vt:lpstr>
      <vt:lpstr>Wanderlust: a strong desire to travel</vt:lpstr>
      <vt:lpstr>Woes : problems</vt:lpstr>
      <vt:lpstr>Yearn: to desire very much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505</cp:revision>
  <dcterms:created xsi:type="dcterms:W3CDTF">2016-11-22T06:28:34Z</dcterms:created>
  <dcterms:modified xsi:type="dcterms:W3CDTF">2017-11-05T09:47:59Z</dcterms:modified>
</cp:coreProperties>
</file>