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2"/>
  </p:notesMasterIdLst>
  <p:sldIdLst>
    <p:sldId id="1087" r:id="rId3"/>
    <p:sldId id="1502" r:id="rId4"/>
    <p:sldId id="852" r:id="rId5"/>
    <p:sldId id="853" r:id="rId6"/>
    <p:sldId id="851" r:id="rId7"/>
    <p:sldId id="283" r:id="rId8"/>
    <p:sldId id="284" r:id="rId9"/>
    <p:sldId id="928" r:id="rId10"/>
    <p:sldId id="285" r:id="rId11"/>
    <p:sldId id="1459" r:id="rId12"/>
    <p:sldId id="1464" r:id="rId13"/>
    <p:sldId id="1441" r:id="rId14"/>
    <p:sldId id="1442" r:id="rId15"/>
    <p:sldId id="1100" r:id="rId16"/>
    <p:sldId id="287" r:id="rId17"/>
    <p:sldId id="288" r:id="rId18"/>
    <p:sldId id="1317" r:id="rId19"/>
    <p:sldId id="289" r:id="rId20"/>
    <p:sldId id="290" r:id="rId21"/>
    <p:sldId id="1190" r:id="rId22"/>
    <p:sldId id="291" r:id="rId23"/>
    <p:sldId id="292" r:id="rId24"/>
    <p:sldId id="857" r:id="rId25"/>
    <p:sldId id="294" r:id="rId26"/>
    <p:sldId id="1086" r:id="rId27"/>
    <p:sldId id="986" r:id="rId28"/>
    <p:sldId id="1467" r:id="rId29"/>
    <p:sldId id="935" r:id="rId30"/>
    <p:sldId id="1443" r:id="rId31"/>
    <p:sldId id="936" r:id="rId32"/>
    <p:sldId id="939" r:id="rId33"/>
    <p:sldId id="940" r:id="rId34"/>
    <p:sldId id="1011" r:id="rId35"/>
    <p:sldId id="938" r:id="rId36"/>
    <p:sldId id="298" r:id="rId37"/>
    <p:sldId id="942" r:id="rId38"/>
    <p:sldId id="1447" r:id="rId39"/>
    <p:sldId id="930" r:id="rId40"/>
    <p:sldId id="299" r:id="rId41"/>
    <p:sldId id="1466" r:id="rId42"/>
    <p:sldId id="300" r:id="rId43"/>
    <p:sldId id="301" r:id="rId44"/>
    <p:sldId id="302" r:id="rId45"/>
    <p:sldId id="303" r:id="rId46"/>
    <p:sldId id="304" r:id="rId47"/>
    <p:sldId id="1114" r:id="rId48"/>
    <p:sldId id="306" r:id="rId49"/>
    <p:sldId id="307" r:id="rId50"/>
    <p:sldId id="308" r:id="rId51"/>
    <p:sldId id="310" r:id="rId52"/>
    <p:sldId id="1129" r:id="rId53"/>
    <p:sldId id="315" r:id="rId54"/>
    <p:sldId id="316" r:id="rId55"/>
    <p:sldId id="317" r:id="rId56"/>
    <p:sldId id="321" r:id="rId57"/>
    <p:sldId id="322" r:id="rId58"/>
    <p:sldId id="323" r:id="rId59"/>
    <p:sldId id="329" r:id="rId60"/>
    <p:sldId id="330" r:id="rId61"/>
    <p:sldId id="332" r:id="rId62"/>
    <p:sldId id="333" r:id="rId63"/>
    <p:sldId id="334" r:id="rId64"/>
    <p:sldId id="336" r:id="rId65"/>
    <p:sldId id="1469" r:id="rId66"/>
    <p:sldId id="341" r:id="rId67"/>
    <p:sldId id="342" r:id="rId68"/>
    <p:sldId id="343" r:id="rId69"/>
    <p:sldId id="1433" r:id="rId70"/>
    <p:sldId id="344" r:id="rId71"/>
    <p:sldId id="345" r:id="rId72"/>
    <p:sldId id="346" r:id="rId73"/>
    <p:sldId id="347" r:id="rId74"/>
    <p:sldId id="1460" r:id="rId75"/>
    <p:sldId id="1463" r:id="rId76"/>
    <p:sldId id="348" r:id="rId77"/>
    <p:sldId id="350" r:id="rId78"/>
    <p:sldId id="1470" r:id="rId79"/>
    <p:sldId id="919" r:id="rId80"/>
    <p:sldId id="867" r:id="rId81"/>
    <p:sldId id="866" r:id="rId82"/>
    <p:sldId id="859" r:id="rId83"/>
    <p:sldId id="918" r:id="rId84"/>
    <p:sldId id="923" r:id="rId85"/>
    <p:sldId id="922" r:id="rId86"/>
    <p:sldId id="954" r:id="rId87"/>
    <p:sldId id="955" r:id="rId88"/>
    <p:sldId id="1065" r:id="rId89"/>
    <p:sldId id="947" r:id="rId90"/>
    <p:sldId id="946" r:id="rId91"/>
    <p:sldId id="945" r:id="rId92"/>
    <p:sldId id="423" r:id="rId93"/>
    <p:sldId id="424" r:id="rId94"/>
    <p:sldId id="425" r:id="rId95"/>
    <p:sldId id="426" r:id="rId96"/>
    <p:sldId id="427" r:id="rId97"/>
    <p:sldId id="1448" r:id="rId98"/>
    <p:sldId id="428" r:id="rId99"/>
    <p:sldId id="429" r:id="rId100"/>
    <p:sldId id="430" r:id="rId101"/>
    <p:sldId id="431" r:id="rId102"/>
    <p:sldId id="432" r:id="rId103"/>
    <p:sldId id="433" r:id="rId104"/>
    <p:sldId id="434" r:id="rId105"/>
    <p:sldId id="435" r:id="rId106"/>
    <p:sldId id="436" r:id="rId107"/>
    <p:sldId id="437" r:id="rId108"/>
    <p:sldId id="438" r:id="rId109"/>
    <p:sldId id="440" r:id="rId110"/>
    <p:sldId id="1420" r:id="rId111"/>
    <p:sldId id="1232" r:id="rId112"/>
    <p:sldId id="1233" r:id="rId113"/>
    <p:sldId id="1234" r:id="rId114"/>
    <p:sldId id="1235" r:id="rId115"/>
    <p:sldId id="1236" r:id="rId116"/>
    <p:sldId id="1238" r:id="rId117"/>
    <p:sldId id="1239" r:id="rId118"/>
    <p:sldId id="1240" r:id="rId119"/>
    <p:sldId id="1241" r:id="rId120"/>
    <p:sldId id="443" r:id="rId121"/>
    <p:sldId id="446" r:id="rId122"/>
    <p:sldId id="447" r:id="rId123"/>
    <p:sldId id="448" r:id="rId124"/>
    <p:sldId id="1285" r:id="rId125"/>
    <p:sldId id="1093" r:id="rId126"/>
    <p:sldId id="450" r:id="rId127"/>
    <p:sldId id="451" r:id="rId128"/>
    <p:sldId id="452" r:id="rId129"/>
    <p:sldId id="472" r:id="rId130"/>
    <p:sldId id="473" r:id="rId131"/>
    <p:sldId id="1107" r:id="rId132"/>
    <p:sldId id="1106" r:id="rId133"/>
    <p:sldId id="987" r:id="rId134"/>
    <p:sldId id="475" r:id="rId135"/>
    <p:sldId id="1452" r:id="rId136"/>
    <p:sldId id="1453" r:id="rId137"/>
    <p:sldId id="981" r:id="rId138"/>
    <p:sldId id="960" r:id="rId139"/>
    <p:sldId id="476" r:id="rId140"/>
    <p:sldId id="477" r:id="rId141"/>
    <p:sldId id="484" r:id="rId142"/>
    <p:sldId id="486" r:id="rId143"/>
    <p:sldId id="489" r:id="rId144"/>
    <p:sldId id="490" r:id="rId145"/>
    <p:sldId id="1439" r:id="rId146"/>
    <p:sldId id="492" r:id="rId147"/>
    <p:sldId id="494" r:id="rId148"/>
    <p:sldId id="1458" r:id="rId149"/>
    <p:sldId id="1057" r:id="rId150"/>
    <p:sldId id="497" r:id="rId151"/>
    <p:sldId id="1454" r:id="rId152"/>
    <p:sldId id="499" r:id="rId153"/>
    <p:sldId id="500" r:id="rId154"/>
    <p:sldId id="501" r:id="rId155"/>
    <p:sldId id="502" r:id="rId156"/>
    <p:sldId id="503" r:id="rId157"/>
    <p:sldId id="504" r:id="rId158"/>
    <p:sldId id="505" r:id="rId159"/>
    <p:sldId id="506" r:id="rId160"/>
    <p:sldId id="507" r:id="rId161"/>
    <p:sldId id="508" r:id="rId162"/>
    <p:sldId id="509" r:id="rId163"/>
    <p:sldId id="510" r:id="rId164"/>
    <p:sldId id="511" r:id="rId165"/>
    <p:sldId id="512" r:id="rId166"/>
    <p:sldId id="514" r:id="rId167"/>
    <p:sldId id="1455" r:id="rId168"/>
    <p:sldId id="516" r:id="rId169"/>
    <p:sldId id="517" r:id="rId170"/>
    <p:sldId id="818" r:id="rId171"/>
    <p:sldId id="1474" r:id="rId172"/>
    <p:sldId id="1475" r:id="rId173"/>
    <p:sldId id="820" r:id="rId174"/>
    <p:sldId id="821" r:id="rId175"/>
    <p:sldId id="1404" r:id="rId176"/>
    <p:sldId id="1273" r:id="rId177"/>
    <p:sldId id="1271" r:id="rId178"/>
    <p:sldId id="824" r:id="rId179"/>
    <p:sldId id="1477" r:id="rId180"/>
    <p:sldId id="825" r:id="rId181"/>
    <p:sldId id="902" r:id="rId182"/>
    <p:sldId id="904" r:id="rId183"/>
    <p:sldId id="1350" r:id="rId184"/>
    <p:sldId id="826" r:id="rId185"/>
    <p:sldId id="827" r:id="rId186"/>
    <p:sldId id="828" r:id="rId187"/>
    <p:sldId id="830" r:id="rId188"/>
    <p:sldId id="831" r:id="rId189"/>
    <p:sldId id="834" r:id="rId190"/>
    <p:sldId id="836" r:id="rId191"/>
    <p:sldId id="837" r:id="rId192"/>
    <p:sldId id="838" r:id="rId193"/>
    <p:sldId id="956" r:id="rId194"/>
    <p:sldId id="868" r:id="rId195"/>
    <p:sldId id="869" r:id="rId196"/>
    <p:sldId id="1497" r:id="rId197"/>
    <p:sldId id="870" r:id="rId198"/>
    <p:sldId id="871" r:id="rId199"/>
    <p:sldId id="908" r:id="rId200"/>
    <p:sldId id="1444" r:id="rId201"/>
    <p:sldId id="1499" r:id="rId202"/>
    <p:sldId id="1445" r:id="rId203"/>
    <p:sldId id="1446" r:id="rId204"/>
    <p:sldId id="533" r:id="rId205"/>
    <p:sldId id="534" r:id="rId206"/>
    <p:sldId id="535" r:id="rId207"/>
    <p:sldId id="538" r:id="rId208"/>
    <p:sldId id="539" r:id="rId209"/>
    <p:sldId id="541" r:id="rId210"/>
    <p:sldId id="1472" r:id="rId211"/>
    <p:sldId id="1473" r:id="rId212"/>
    <p:sldId id="542" r:id="rId213"/>
    <p:sldId id="543" r:id="rId214"/>
    <p:sldId id="544" r:id="rId215"/>
    <p:sldId id="1094" r:id="rId216"/>
    <p:sldId id="545" r:id="rId217"/>
    <p:sldId id="546" r:id="rId218"/>
    <p:sldId id="547" r:id="rId219"/>
    <p:sldId id="548" r:id="rId220"/>
    <p:sldId id="549" r:id="rId221"/>
    <p:sldId id="550" r:id="rId222"/>
    <p:sldId id="1500" r:id="rId223"/>
    <p:sldId id="551" r:id="rId224"/>
    <p:sldId id="1501" r:id="rId225"/>
    <p:sldId id="552" r:id="rId226"/>
    <p:sldId id="1059" r:id="rId227"/>
    <p:sldId id="556" r:id="rId228"/>
    <p:sldId id="1476" r:id="rId229"/>
    <p:sldId id="557" r:id="rId230"/>
    <p:sldId id="558" r:id="rId231"/>
    <p:sldId id="559" r:id="rId232"/>
    <p:sldId id="560" r:id="rId233"/>
    <p:sldId id="1449" r:id="rId234"/>
    <p:sldId id="562" r:id="rId235"/>
    <p:sldId id="563" r:id="rId236"/>
    <p:sldId id="564" r:id="rId237"/>
    <p:sldId id="566" r:id="rId238"/>
    <p:sldId id="567" r:id="rId239"/>
    <p:sldId id="568" r:id="rId240"/>
    <p:sldId id="570" r:id="rId241"/>
    <p:sldId id="571" r:id="rId242"/>
    <p:sldId id="572" r:id="rId243"/>
    <p:sldId id="574" r:id="rId244"/>
    <p:sldId id="575" r:id="rId245"/>
    <p:sldId id="576" r:id="rId246"/>
    <p:sldId id="601" r:id="rId247"/>
    <p:sldId id="963" r:id="rId248"/>
    <p:sldId id="1116" r:id="rId249"/>
    <p:sldId id="966" r:id="rId250"/>
    <p:sldId id="964" r:id="rId251"/>
    <p:sldId id="1117" r:id="rId252"/>
    <p:sldId id="962" r:id="rId253"/>
    <p:sldId id="1456" r:id="rId254"/>
    <p:sldId id="965" r:id="rId255"/>
    <p:sldId id="1118" r:id="rId256"/>
    <p:sldId id="605" r:id="rId257"/>
    <p:sldId id="1478" r:id="rId258"/>
    <p:sldId id="1479" r:id="rId259"/>
    <p:sldId id="1480" r:id="rId260"/>
    <p:sldId id="1481" r:id="rId261"/>
    <p:sldId id="1482" r:id="rId262"/>
    <p:sldId id="1483" r:id="rId263"/>
    <p:sldId id="1487" r:id="rId264"/>
    <p:sldId id="1488" r:id="rId265"/>
    <p:sldId id="1489" r:id="rId266"/>
    <p:sldId id="1484" r:id="rId267"/>
    <p:sldId id="1490" r:id="rId268"/>
    <p:sldId id="1491" r:id="rId269"/>
    <p:sldId id="1492" r:id="rId270"/>
    <p:sldId id="1493" r:id="rId271"/>
    <p:sldId id="1494" r:id="rId272"/>
    <p:sldId id="1495" r:id="rId273"/>
    <p:sldId id="1496" r:id="rId274"/>
    <p:sldId id="606" r:id="rId275"/>
    <p:sldId id="607" r:id="rId276"/>
    <p:sldId id="608" r:id="rId277"/>
    <p:sldId id="610" r:id="rId278"/>
    <p:sldId id="611" r:id="rId279"/>
    <p:sldId id="613" r:id="rId280"/>
    <p:sldId id="1062" r:id="rId281"/>
    <p:sldId id="614" r:id="rId282"/>
    <p:sldId id="615" r:id="rId283"/>
    <p:sldId id="616" r:id="rId284"/>
    <p:sldId id="617" r:id="rId285"/>
    <p:sldId id="618" r:id="rId286"/>
    <p:sldId id="1063" r:id="rId287"/>
    <p:sldId id="619" r:id="rId288"/>
    <p:sldId id="620" r:id="rId289"/>
    <p:sldId id="621" r:id="rId290"/>
    <p:sldId id="1067" r:id="rId291"/>
    <p:sldId id="622" r:id="rId292"/>
    <p:sldId id="1069" r:id="rId293"/>
    <p:sldId id="625" r:id="rId294"/>
    <p:sldId id="1352" r:id="rId295"/>
    <p:sldId id="627" r:id="rId296"/>
    <p:sldId id="1070" r:id="rId297"/>
    <p:sldId id="628" r:id="rId298"/>
    <p:sldId id="632" r:id="rId299"/>
    <p:sldId id="1122" r:id="rId300"/>
    <p:sldId id="634" r:id="rId301"/>
    <p:sldId id="635" r:id="rId302"/>
    <p:sldId id="637" r:id="rId303"/>
    <p:sldId id="638" r:id="rId304"/>
    <p:sldId id="1353" r:id="rId305"/>
    <p:sldId id="641" r:id="rId306"/>
    <p:sldId id="1071" r:id="rId307"/>
    <p:sldId id="642" r:id="rId308"/>
    <p:sldId id="643" r:id="rId309"/>
    <p:sldId id="1077" r:id="rId310"/>
    <p:sldId id="644" r:id="rId311"/>
    <p:sldId id="1355" r:id="rId312"/>
    <p:sldId id="646" r:id="rId313"/>
    <p:sldId id="647" r:id="rId314"/>
    <p:sldId id="648" r:id="rId315"/>
    <p:sldId id="649" r:id="rId316"/>
    <p:sldId id="1073" r:id="rId317"/>
    <p:sldId id="650" r:id="rId318"/>
    <p:sldId id="1296" r:id="rId319"/>
    <p:sldId id="651" r:id="rId320"/>
    <p:sldId id="652" r:id="rId321"/>
    <p:sldId id="653" r:id="rId322"/>
    <p:sldId id="1486" r:id="rId323"/>
    <p:sldId id="655" r:id="rId324"/>
    <p:sldId id="656" r:id="rId325"/>
    <p:sldId id="657" r:id="rId326"/>
    <p:sldId id="658" r:id="rId327"/>
    <p:sldId id="1048" r:id="rId328"/>
    <p:sldId id="659" r:id="rId329"/>
    <p:sldId id="660" r:id="rId330"/>
    <p:sldId id="661" r:id="rId331"/>
    <p:sldId id="1079" r:id="rId332"/>
    <p:sldId id="662" r:id="rId333"/>
    <p:sldId id="663" r:id="rId334"/>
    <p:sldId id="1074" r:id="rId335"/>
    <p:sldId id="664" r:id="rId336"/>
    <p:sldId id="665" r:id="rId337"/>
    <p:sldId id="666" r:id="rId338"/>
    <p:sldId id="1075" r:id="rId339"/>
    <p:sldId id="667" r:id="rId340"/>
    <p:sldId id="668" r:id="rId3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1" autoAdjust="0"/>
    <p:restoredTop sz="94660"/>
  </p:normalViewPr>
  <p:slideViewPr>
    <p:cSldViewPr>
      <p:cViewPr>
        <p:scale>
          <a:sx n="75" d="100"/>
          <a:sy n="75" d="100"/>
        </p:scale>
        <p:origin x="-14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303" Type="http://schemas.openxmlformats.org/officeDocument/2006/relationships/slide" Target="slides/slide30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324" Type="http://schemas.openxmlformats.org/officeDocument/2006/relationships/slide" Target="slides/slide322.xml"/><Relationship Id="rId345" Type="http://schemas.openxmlformats.org/officeDocument/2006/relationships/theme" Target="theme/theme1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335" Type="http://schemas.openxmlformats.org/officeDocument/2006/relationships/slide" Target="slides/slide333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25" Type="http://schemas.openxmlformats.org/officeDocument/2006/relationships/slide" Target="slides/slide323.xml"/><Relationship Id="rId346" Type="http://schemas.openxmlformats.org/officeDocument/2006/relationships/tableStyles" Target="tableStyles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15" Type="http://schemas.openxmlformats.org/officeDocument/2006/relationships/slide" Target="slides/slide313.xml"/><Relationship Id="rId336" Type="http://schemas.openxmlformats.org/officeDocument/2006/relationships/slide" Target="slides/slide334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26" Type="http://schemas.openxmlformats.org/officeDocument/2006/relationships/slide" Target="slides/slide324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16" Type="http://schemas.openxmlformats.org/officeDocument/2006/relationships/slide" Target="slides/slide314.xml"/><Relationship Id="rId337" Type="http://schemas.openxmlformats.org/officeDocument/2006/relationships/slide" Target="slides/slide335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327" Type="http://schemas.openxmlformats.org/officeDocument/2006/relationships/slide" Target="slides/slide325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17" Type="http://schemas.openxmlformats.org/officeDocument/2006/relationships/slide" Target="slides/slide315.xml"/><Relationship Id="rId338" Type="http://schemas.openxmlformats.org/officeDocument/2006/relationships/slide" Target="slides/slide336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1" Type="http://schemas.openxmlformats.org/officeDocument/2006/relationships/slide" Target="slides/slide249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2" Type="http://schemas.openxmlformats.org/officeDocument/2006/relationships/slide" Target="slides/slide300.xml"/><Relationship Id="rId307" Type="http://schemas.openxmlformats.org/officeDocument/2006/relationships/slide" Target="slides/slide305.xml"/><Relationship Id="rId323" Type="http://schemas.openxmlformats.org/officeDocument/2006/relationships/slide" Target="slides/slide321.xml"/><Relationship Id="rId328" Type="http://schemas.openxmlformats.org/officeDocument/2006/relationships/slide" Target="slides/slide326.xml"/><Relationship Id="rId344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3" Type="http://schemas.openxmlformats.org/officeDocument/2006/relationships/slide" Target="slides/slide311.xml"/><Relationship Id="rId318" Type="http://schemas.openxmlformats.org/officeDocument/2006/relationships/slide" Target="slides/slide316.xml"/><Relationship Id="rId339" Type="http://schemas.openxmlformats.org/officeDocument/2006/relationships/slide" Target="slides/slide33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334" Type="http://schemas.openxmlformats.org/officeDocument/2006/relationships/slide" Target="slides/slide33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329" Type="http://schemas.openxmlformats.org/officeDocument/2006/relationships/slide" Target="slides/slide327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19" Type="http://schemas.openxmlformats.org/officeDocument/2006/relationships/slide" Target="slides/slide317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330" Type="http://schemas.openxmlformats.org/officeDocument/2006/relationships/slide" Target="slides/slide328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320" Type="http://schemas.openxmlformats.org/officeDocument/2006/relationships/slide" Target="slides/slide318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341" Type="http://schemas.openxmlformats.org/officeDocument/2006/relationships/slide" Target="slides/slide339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slide" Target="slides/slide308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331" Type="http://schemas.openxmlformats.org/officeDocument/2006/relationships/slide" Target="slides/slide32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342" Type="http://schemas.openxmlformats.org/officeDocument/2006/relationships/notesMaster" Target="notesMasters/notesMaster1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32" Type="http://schemas.openxmlformats.org/officeDocument/2006/relationships/slide" Target="slides/slide330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22" Type="http://schemas.openxmlformats.org/officeDocument/2006/relationships/slide" Target="slides/slide320.xml"/><Relationship Id="rId343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312" Type="http://schemas.openxmlformats.org/officeDocument/2006/relationships/slide" Target="slides/slide310.xml"/><Relationship Id="rId333" Type="http://schemas.openxmlformats.org/officeDocument/2006/relationships/slide" Target="slides/slide331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A7039-E375-4748-A46E-B396FFB65198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4C203-21EA-4D2D-93AA-DA6A25AD3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1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4C203-21EA-4D2D-93AA-DA6A25AD3E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6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4EF3E-58F8-46A0-AD53-CA9AA139497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15C21-A4A7-4F5A-AABE-9C5BA3E2D274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4C203-21EA-4D2D-93AA-DA6A25AD3E1A}" type="slidenum">
              <a:rPr lang="en-US" smtClean="0"/>
              <a:pPr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4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4C203-21EA-4D2D-93AA-DA6A25AD3E1A}" type="slidenum">
              <a:rPr lang="en-US" smtClean="0"/>
              <a:pPr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2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9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402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5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0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7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63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1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17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14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DDBF-D536-4F84-BD99-A800915C9EB0}" type="datetimeFigureOut">
              <a:rPr lang="en-IN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35E-5D2E-4917-B6EF-A55AE05E6015}" type="slidenum">
              <a:rPr lang="en-I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1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DC38A-3B05-4FF1-B421-04DAE03C6599}" type="datetimeFigureOut">
              <a:rPr lang="en-US" smtClean="0"/>
              <a:pPr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58A93-0AC0-48C2-9CD2-40A1126CA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DDBF-D536-4F84-BD99-A800915C9EB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05-12-2017</a:t>
            </a:fld>
            <a:endParaRPr lang="en-I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635E-5D2E-4917-B6EF-A55AE05E601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5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hanafoundation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hanafoundation/" TargetMode="Externa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hanafoundation/" TargetMode="External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hanafoundation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Please do not encourage beggars who exploit children 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8181" y="2590800"/>
            <a:ext cx="1718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Srinivas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40009" y="3048000"/>
            <a:ext cx="5175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Sahana</a:t>
            </a:r>
            <a:r>
              <a:rPr lang="en-US" sz="4800" dirty="0" smtClean="0"/>
              <a:t>  foundation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000"/>
            <a:ext cx="609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2"/>
              </a:rPr>
              <a:t>www.sahanafoundation</a:t>
            </a:r>
            <a:r>
              <a:rPr lang="en-US" sz="4000" dirty="0" smtClean="0"/>
              <a:t> </a:t>
            </a:r>
            <a:r>
              <a:rPr lang="en-US" sz="4000" dirty="0" err="1" smtClean="0"/>
              <a:t>.net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05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Countable nouns : the nouns that </a:t>
            </a:r>
            <a:r>
              <a:rPr lang="en-US" sz="3200" dirty="0" smtClean="0">
                <a:solidFill>
                  <a:srgbClr val="00B050"/>
                </a:solidFill>
              </a:rPr>
              <a:t>can</a:t>
            </a:r>
            <a:r>
              <a:rPr lang="en-US" sz="3200" dirty="0" smtClean="0"/>
              <a:t> be counted .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1" y="1752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Uncountable nouns  : the nouns that </a:t>
            </a:r>
            <a:r>
              <a:rPr lang="en-US" sz="3200" dirty="0" smtClean="0">
                <a:solidFill>
                  <a:srgbClr val="FF0000"/>
                </a:solidFill>
              </a:rPr>
              <a:t>cannot</a:t>
            </a:r>
            <a:r>
              <a:rPr lang="en-US" sz="3200" dirty="0" smtClean="0"/>
              <a:t> be counted . 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1066800"/>
            <a:ext cx="448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boys / girls / books / pens </a:t>
            </a:r>
            <a:r>
              <a:rPr lang="en-US" sz="2400" dirty="0" err="1" smtClean="0"/>
              <a:t>etc</a:t>
            </a:r>
            <a:r>
              <a:rPr lang="en-US" sz="2400" dirty="0" smtClean="0"/>
              <a:t> 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4233" y="2971800"/>
            <a:ext cx="7997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 sugar / rice / water / coffee / love / patience  </a:t>
            </a:r>
            <a:r>
              <a:rPr lang="en-US" sz="2800" dirty="0" err="1" smtClean="0"/>
              <a:t>etc</a:t>
            </a:r>
            <a:r>
              <a:rPr lang="en-US" sz="2800" dirty="0" smtClean="0"/>
              <a:t> 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09934" y="3733800"/>
            <a:ext cx="5176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 A /An “ stand for one ( singular )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42643" y="4419600"/>
            <a:ext cx="7005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en-US" sz="2800" dirty="0"/>
              <a:t> </a:t>
            </a:r>
            <a:r>
              <a:rPr lang="en-US" sz="2800" dirty="0" smtClean="0"/>
              <a:t>S “ stands for two or more than two ( plural )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066801" y="5241668"/>
            <a:ext cx="80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 it is an uncountable noun , we can use neither </a:t>
            </a:r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  nor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 with it .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76200" y="5410200"/>
            <a:ext cx="978408" cy="484632"/>
          </a:xfrm>
          <a:prstGeom prst="rightArrow">
            <a:avLst>
              <a:gd name="adj1" fmla="val 29036"/>
              <a:gd name="adj2" fmla="val 395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umming Junction 5"/>
          <p:cNvSpPr/>
          <p:nvPr/>
        </p:nvSpPr>
        <p:spPr>
          <a:xfrm rot="5400000">
            <a:off x="7848600" y="1905000"/>
            <a:ext cx="381000" cy="533400"/>
          </a:xfrm>
          <a:prstGeom prst="flowChartSummingJuncti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828800"/>
            <a:ext cx="784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students  as well as their teacher  is waiting</a:t>
            </a:r>
            <a:r>
              <a:rPr lang="en-US" sz="2800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5852" y="2286000"/>
            <a:ext cx="941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00078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one of </a:t>
            </a:r>
          </a:p>
          <a:p>
            <a:r>
              <a:rPr lang="en-US" sz="3600" b="1" dirty="0"/>
              <a:t>None of</a:t>
            </a:r>
          </a:p>
          <a:p>
            <a:r>
              <a:rPr lang="en-US" sz="3600" b="1" dirty="0"/>
              <a:t>either of </a:t>
            </a:r>
          </a:p>
          <a:p>
            <a:r>
              <a:rPr lang="en-US" sz="3600" b="1" dirty="0" smtClean="0"/>
              <a:t>neither </a:t>
            </a:r>
            <a:r>
              <a:rPr lang="en-US" sz="3600" b="1" dirty="0"/>
              <a:t>of </a:t>
            </a:r>
          </a:p>
          <a:p>
            <a:r>
              <a:rPr lang="en-US" sz="3600" b="1" dirty="0"/>
              <a:t>every one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3085" y="1413808"/>
            <a:ext cx="1526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Noun</a:t>
            </a:r>
          </a:p>
          <a:p>
            <a:r>
              <a:rPr lang="en-US" sz="4000" b="1" dirty="0"/>
              <a:t>   ↓</a:t>
            </a:r>
          </a:p>
          <a:p>
            <a:r>
              <a:rPr lang="en-US" sz="4000" b="1" dirty="0"/>
              <a:t>Plural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1413808"/>
            <a:ext cx="18742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Verb </a:t>
            </a:r>
          </a:p>
          <a:p>
            <a:r>
              <a:rPr lang="en-US" sz="4000" b="1" dirty="0"/>
              <a:t>    ↓</a:t>
            </a:r>
          </a:p>
          <a:p>
            <a:r>
              <a:rPr lang="en-US" sz="4000" b="1" dirty="0"/>
              <a:t>singular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96669"/>
            <a:ext cx="3196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Expressions like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4818" y="1743670"/>
            <a:ext cx="1420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take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3048000" y="1219200"/>
            <a:ext cx="685800" cy="2667000"/>
          </a:xfrm>
          <a:prstGeom prst="rightBrace">
            <a:avLst>
              <a:gd name="adj1" fmla="val 8333"/>
              <a:gd name="adj2" fmla="val 3853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1007209">
            <a:off x="5341396" y="3485613"/>
            <a:ext cx="685800" cy="152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2286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verb in a sentence must always agree with the real subject not with the dummy subject.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225225"/>
            <a:ext cx="842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The beauty of those flowers  have  attracted me.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0081" y="3620869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096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verb that follows </a:t>
            </a:r>
            <a:r>
              <a:rPr lang="en-US" sz="3600" b="1" dirty="0" smtClean="0"/>
              <a:t>“here  there </a:t>
            </a:r>
            <a:r>
              <a:rPr lang="en-US" sz="3600" b="1" dirty="0"/>
              <a:t>“ depends on the noun that follows the verb.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3487" y="1981200"/>
            <a:ext cx="4276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There   is  a boy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343400" y="2743200"/>
            <a:ext cx="457200" cy="76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3055203"/>
            <a:ext cx="8767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There have been many questions.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3810000"/>
            <a:ext cx="2438400" cy="76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334000" y="609600"/>
            <a:ext cx="457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191161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“A number of “ takes  plural verb</a:t>
            </a:r>
          </a:p>
          <a:p>
            <a:r>
              <a:rPr lang="en-US" sz="4000" b="1" dirty="0"/>
              <a:t> “The number of</a:t>
            </a:r>
            <a:r>
              <a:rPr lang="en-US" sz="4000" b="1" dirty="0" smtClean="0"/>
              <a:t>” takes singular verb .   </a:t>
            </a:r>
            <a:endParaRPr lang="en-US" sz="40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7406" y="678359"/>
            <a:ext cx="4510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many a → singular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6307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many/ a good many/ a great many →plural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6600" y="3505200"/>
            <a:ext cx="304800" cy="76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53465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When ever a </a:t>
            </a:r>
            <a:r>
              <a:rPr lang="en-US" sz="4400" b="1" dirty="0">
                <a:solidFill>
                  <a:srgbClr val="00B050"/>
                </a:solidFill>
              </a:rPr>
              <a:t>gerund</a:t>
            </a:r>
            <a:r>
              <a:rPr lang="en-US" sz="4400" b="1" dirty="0"/>
              <a:t>  is the  subject,  the verb is put in singular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981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/>
              <a:t>Reading news paper 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improves</a:t>
            </a:r>
            <a:r>
              <a:rPr lang="en-US" sz="4800" b="1" i="1" dirty="0"/>
              <a:t>  language skills.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5227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The verb that follows </a:t>
            </a:r>
            <a:r>
              <a:rPr lang="en-US" sz="3600" b="1" i="1" dirty="0">
                <a:solidFill>
                  <a:srgbClr val="00B050"/>
                </a:solidFill>
              </a:rPr>
              <a:t>a fraction </a:t>
            </a:r>
            <a:r>
              <a:rPr lang="en-US" sz="3600" b="1" i="1" dirty="0"/>
              <a:t>depends on the noun that follows the fraction.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6710" y="1897559"/>
            <a:ext cx="5411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Half of his work is left.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63896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Half of the students are not sure of the answer</a:t>
            </a:r>
            <a:r>
              <a:rPr lang="en-US" sz="3200" b="1" dirty="0"/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0" y="2514600"/>
            <a:ext cx="3048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48200" y="3276600"/>
            <a:ext cx="685800" cy="7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4759" y="1896387"/>
            <a:ext cx="854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latin typeface="AR CENA" panose="02000000000000000000" pitchFamily="2" charset="0"/>
              </a:rPr>
              <a:t>Ex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Several/many/ few always take plural subjects and plural verbs.</a:t>
            </a:r>
          </a:p>
        </p:txBody>
      </p:sp>
      <p:sp>
        <p:nvSpPr>
          <p:cNvPr id="3" name="Frame 2"/>
          <p:cNvSpPr/>
          <p:nvPr/>
        </p:nvSpPr>
        <p:spPr>
          <a:xfrm>
            <a:off x="4953000" y="1219200"/>
            <a:ext cx="3048000" cy="685800"/>
          </a:xfrm>
          <a:prstGeom prst="frame">
            <a:avLst>
              <a:gd name="adj1" fmla="val 41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29" y="1981200"/>
            <a:ext cx="89449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 smtClean="0"/>
              <a:t>Someone ,somebody, anyone ,any body , none , nobody ,either , neither always take </a:t>
            </a:r>
            <a:r>
              <a:rPr lang="en-IN" sz="4400" dirty="0" smtClean="0">
                <a:solidFill>
                  <a:srgbClr val="00B050"/>
                </a:solidFill>
              </a:rPr>
              <a:t>singular verbs.</a:t>
            </a:r>
            <a:endParaRPr lang="en-IN" sz="4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8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572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My friend has  given advices that helped me in my tough times .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6144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Ans</a:t>
            </a:r>
            <a:r>
              <a:rPr lang="en-US" sz="3600" dirty="0" smtClean="0"/>
              <a:t> : </a:t>
            </a:r>
            <a:r>
              <a:rPr lang="en-US" sz="3600" dirty="0" smtClean="0">
                <a:solidFill>
                  <a:srgbClr val="FF0000"/>
                </a:solidFill>
              </a:rPr>
              <a:t>advice</a:t>
            </a:r>
            <a:r>
              <a:rPr lang="en-US" sz="3600" dirty="0" smtClean="0"/>
              <a:t> in place of advices 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86790" y="1824335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38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Advice is an uncountable noun , we can make it neither singular nor plural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0465" y="3733800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 advice</a:t>
            </a:r>
            <a:endParaRPr lang="en-US" sz="4000" dirty="0"/>
          </a:p>
        </p:txBody>
      </p:sp>
      <p:sp>
        <p:nvSpPr>
          <p:cNvPr id="8" name="Multiply 7"/>
          <p:cNvSpPr/>
          <p:nvPr/>
        </p:nvSpPr>
        <p:spPr>
          <a:xfrm>
            <a:off x="2133600" y="3657600"/>
            <a:ext cx="914400" cy="914400"/>
          </a:xfrm>
          <a:prstGeom prst="mathMultiply">
            <a:avLst>
              <a:gd name="adj1" fmla="val 11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alf Frame 8"/>
          <p:cNvSpPr/>
          <p:nvPr/>
        </p:nvSpPr>
        <p:spPr>
          <a:xfrm rot="13023687">
            <a:off x="5660180" y="4410646"/>
            <a:ext cx="379821" cy="845459"/>
          </a:xfrm>
          <a:prstGeom prst="halfFrame">
            <a:avLst>
              <a:gd name="adj1" fmla="val 18897"/>
              <a:gd name="adj2" fmla="val 201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4702314"/>
            <a:ext cx="3767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 piece of advice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257" y="3787914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advices</a:t>
            </a:r>
            <a:endParaRPr lang="en-US" sz="4000" dirty="0"/>
          </a:p>
        </p:txBody>
      </p:sp>
      <p:sp>
        <p:nvSpPr>
          <p:cNvPr id="11" name="Multiply 10"/>
          <p:cNvSpPr/>
          <p:nvPr/>
        </p:nvSpPr>
        <p:spPr>
          <a:xfrm>
            <a:off x="7620000" y="3657600"/>
            <a:ext cx="914400" cy="914400"/>
          </a:xfrm>
          <a:prstGeom prst="mathMultiply">
            <a:avLst>
              <a:gd name="adj1" fmla="val 13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2791" y="5638800"/>
            <a:ext cx="442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Some pieces of advice </a:t>
            </a:r>
            <a:endParaRPr lang="en-US" sz="3600" dirty="0"/>
          </a:p>
        </p:txBody>
      </p:sp>
      <p:sp>
        <p:nvSpPr>
          <p:cNvPr id="13" name="Half Frame 12"/>
          <p:cNvSpPr/>
          <p:nvPr/>
        </p:nvSpPr>
        <p:spPr>
          <a:xfrm rot="12703236">
            <a:off x="6038462" y="5263956"/>
            <a:ext cx="316428" cy="844249"/>
          </a:xfrm>
          <a:prstGeom prst="halfFrame">
            <a:avLst>
              <a:gd name="adj1" fmla="val 18897"/>
              <a:gd name="adj2" fmla="val 201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7354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 . The college board as well as the local citizens ( a ) were pleased ( b ) with the plans for the new  college ( c ) no error (D )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817674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. The intelligence ( a ) of many wild animals is ( b ) indeed amazing ( c ) no error ( d 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057400" y="304800"/>
            <a:ext cx="406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Questions from work 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09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533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Every man , woman (a) and child were (b) taken from the town (c) no error (d)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8288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4. Either a certified </a:t>
            </a:r>
            <a:r>
              <a:rPr lang="en-US" sz="3600" dirty="0" err="1" smtClean="0"/>
              <a:t>cheque</a:t>
            </a:r>
            <a:r>
              <a:rPr lang="en-US" sz="3600" dirty="0" smtClean="0"/>
              <a:t> on deposit ( a ) or a valid major credit card is required ( b ) for one to bid on the goods (c) no error(d)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03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5. One of these detergents have (a) proved to be harmful (b) to the delicate skin of the  house wife (c) no error (d)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6. None of the soldiers (a) was able to pass (b) the physical fitness  test (c) no error (d)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84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7. The principal was pleased to learn (a) that none of the foreign students was (b) majoring in education of chemistry(d)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1" y="2286000"/>
            <a:ext cx="853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8. Here comes (a) the trainers and the players (b) for both teams(c) no error(d)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02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9. Each organization has its (a) own selected officers (b) who conduct the business of the organization (c) no error(d)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" y="24384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10. This master book concludes with pages (a) that contain lists (b) of American colleges and universities (c) no error(d) </a:t>
            </a:r>
          </a:p>
        </p:txBody>
      </p:sp>
    </p:spTree>
    <p:extLst>
      <p:ext uri="{BB962C8B-B14F-4D97-AF65-F5344CB8AC3E}">
        <p14:creationId xmlns:p14="http://schemas.microsoft.com/office/powerpoint/2010/main" val="165231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647" y="304800"/>
            <a:ext cx="56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Page no. 105  subject verb agreement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990600"/>
            <a:ext cx="8305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</a:t>
            </a:r>
            <a:r>
              <a:rPr lang="en-US" sz="3600" dirty="0"/>
              <a:t>R</a:t>
            </a:r>
            <a:r>
              <a:rPr lang="en-US" sz="3600" dirty="0" smtClean="0"/>
              <a:t>ahul’s natural ability and his desire to help others </a:t>
            </a:r>
            <a:r>
              <a:rPr lang="en-US" sz="3600" dirty="0" smtClean="0">
                <a:solidFill>
                  <a:srgbClr val="FF0000"/>
                </a:solidFill>
              </a:rPr>
              <a:t>HAS / HAVE </a:t>
            </a:r>
            <a:r>
              <a:rPr lang="en-US" sz="3600" dirty="0" smtClean="0"/>
              <a:t>led to a career in the ministry 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609671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Everybody who signed up for the ski trip </a:t>
            </a:r>
            <a:r>
              <a:rPr lang="en-US" sz="3600" dirty="0" smtClean="0">
                <a:solidFill>
                  <a:srgbClr val="FF0000"/>
                </a:solidFill>
              </a:rPr>
              <a:t>WAS / WERE </a:t>
            </a:r>
            <a:r>
              <a:rPr lang="en-US" sz="3600" dirty="0" smtClean="0"/>
              <a:t>taking lessons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48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763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 Some of our luggage </a:t>
            </a:r>
            <a:r>
              <a:rPr lang="en-US" sz="3600" dirty="0" smtClean="0">
                <a:solidFill>
                  <a:srgbClr val="FF0000"/>
                </a:solidFill>
              </a:rPr>
              <a:t>WAS/ WERE </a:t>
            </a:r>
            <a:r>
              <a:rPr lang="en-US" sz="3600" dirty="0" smtClean="0"/>
              <a:t>lost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7706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4. None of his advice  </a:t>
            </a:r>
            <a:r>
              <a:rPr lang="en-US" sz="3200" dirty="0" smtClean="0">
                <a:solidFill>
                  <a:srgbClr val="FF0000"/>
                </a:solidFill>
              </a:rPr>
              <a:t>MAKE / MAKES </a:t>
            </a:r>
            <a:r>
              <a:rPr lang="en-US" sz="3200" dirty="0" smtClean="0"/>
              <a:t>SENSE 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5 . </a:t>
            </a:r>
            <a:r>
              <a:rPr lang="en-US" sz="3200" dirty="0"/>
              <a:t> </a:t>
            </a:r>
            <a:r>
              <a:rPr lang="en-US" sz="3200" dirty="0" smtClean="0"/>
              <a:t>One out of every three sunsets </a:t>
            </a:r>
            <a:r>
              <a:rPr lang="en-US" sz="3200" dirty="0" smtClean="0">
                <a:solidFill>
                  <a:srgbClr val="FF0000"/>
                </a:solidFill>
              </a:rPr>
              <a:t>WAS / WERE </a:t>
            </a:r>
            <a:r>
              <a:rPr lang="en-US" sz="3200" dirty="0" smtClean="0"/>
              <a:t>covered with clouds 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895600"/>
            <a:ext cx="836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6. The teeth in a crocodile’s mouth </a:t>
            </a:r>
            <a:r>
              <a:rPr lang="en-US" sz="3200" dirty="0" smtClean="0">
                <a:solidFill>
                  <a:srgbClr val="FF0000"/>
                </a:solidFill>
              </a:rPr>
              <a:t>IS / ARE </a:t>
            </a:r>
            <a:r>
              <a:rPr lang="en-US" sz="3200" dirty="0" smtClean="0"/>
              <a:t>sharp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9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7. The leaders of the expedition </a:t>
            </a:r>
            <a:r>
              <a:rPr lang="en-US" sz="3600" dirty="0" smtClean="0">
                <a:solidFill>
                  <a:srgbClr val="FF0000"/>
                </a:solidFill>
              </a:rPr>
              <a:t>WAS/ WERE </a:t>
            </a:r>
            <a:r>
              <a:rPr lang="en-US" sz="3600" dirty="0" smtClean="0"/>
              <a:t>looking for a camp site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8. During the trip bread and butter </a:t>
            </a:r>
            <a:r>
              <a:rPr lang="en-US" sz="3200" dirty="0" smtClean="0">
                <a:solidFill>
                  <a:srgbClr val="FF0000"/>
                </a:solidFill>
              </a:rPr>
              <a:t>WAS / WERE  </a:t>
            </a:r>
            <a:r>
              <a:rPr lang="en-US" sz="3200" dirty="0" smtClean="0"/>
              <a:t>the </a:t>
            </a:r>
            <a:r>
              <a:rPr lang="en-US" sz="3200" dirty="0" err="1" smtClean="0"/>
              <a:t>favourite</a:t>
            </a:r>
            <a:r>
              <a:rPr lang="en-US" sz="3200" dirty="0" smtClean="0"/>
              <a:t> meal for the two drivers 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98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5334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9. On the side </a:t>
            </a:r>
            <a:r>
              <a:rPr lang="en-US" sz="3200" dirty="0" smtClean="0">
                <a:solidFill>
                  <a:srgbClr val="FF0000"/>
                </a:solidFill>
              </a:rPr>
              <a:t>IS / ARE </a:t>
            </a:r>
            <a:r>
              <a:rPr lang="en-US" sz="3200" dirty="0" smtClean="0"/>
              <a:t>political correspondents hoping for an interview 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1752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10. The trunk of the elephant and the belly of the hippo </a:t>
            </a:r>
            <a:r>
              <a:rPr lang="en-US" sz="3200" dirty="0" smtClean="0">
                <a:solidFill>
                  <a:srgbClr val="FF0000"/>
                </a:solidFill>
              </a:rPr>
              <a:t>MAKE / MAKES </a:t>
            </a:r>
            <a:r>
              <a:rPr lang="en-US" sz="3200" dirty="0" smtClean="0"/>
              <a:t>me laugh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3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/>
              <a:t>Conditionals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398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People : more than one person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1" y="14478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People</a:t>
            </a:r>
            <a:r>
              <a:rPr lang="en-US" sz="4400" dirty="0" smtClean="0">
                <a:solidFill>
                  <a:srgbClr val="FF0000"/>
                </a:solidFill>
              </a:rPr>
              <a:t>s</a:t>
            </a:r>
            <a:r>
              <a:rPr lang="en-US" sz="4400" dirty="0" smtClean="0"/>
              <a:t> : people of different nations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97119" y="3276600"/>
            <a:ext cx="7153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peoples of India and </a:t>
            </a:r>
            <a:r>
              <a:rPr lang="en-US" sz="4000" dirty="0" err="1" smtClean="0"/>
              <a:t>pakistan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27660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 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880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838200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If + sub + V1 + Object  </a:t>
            </a:r>
            <a:r>
              <a:rPr lang="en-US" sz="4800" b="1" dirty="0">
                <a:sym typeface="Wingdings" pitchFamily="2" charset="2"/>
              </a:rPr>
              <a:t></a:t>
            </a:r>
            <a:r>
              <a:rPr lang="en-US" sz="4800" b="1" dirty="0"/>
              <a:t> </a:t>
            </a:r>
          </a:p>
          <a:p>
            <a:r>
              <a:rPr lang="en-US" sz="4800" b="1" dirty="0"/>
              <a:t> sub + shall / will / can / may </a:t>
            </a:r>
          </a:p>
          <a:p>
            <a:r>
              <a:rPr lang="en-US" sz="4800" b="1" dirty="0"/>
              <a:t> + V1 + Object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8583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If I take coaching , I will get good marks</a:t>
            </a:r>
          </a:p>
        </p:txBody>
      </p:sp>
      <p:sp>
        <p:nvSpPr>
          <p:cNvPr id="6" name="Frame 5"/>
          <p:cNvSpPr/>
          <p:nvPr/>
        </p:nvSpPr>
        <p:spPr>
          <a:xfrm>
            <a:off x="304800" y="3200400"/>
            <a:ext cx="8686800" cy="914400"/>
          </a:xfrm>
          <a:prstGeom prst="frame">
            <a:avLst>
              <a:gd name="adj1" fmla="val 48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6202" y="4168914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FUTURE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764213" y="4168914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5</a:t>
            </a:r>
            <a:r>
              <a:rPr lang="en-IN" sz="4000" dirty="0" smtClean="0"/>
              <a:t>0%</a:t>
            </a:r>
            <a:endParaRPr lang="en-I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117386" y="228600"/>
            <a:ext cx="165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Type - 1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625" y="1136809"/>
            <a:ext cx="806637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If + sub + V2 + Object  </a:t>
            </a:r>
            <a:r>
              <a:rPr lang="en-US" sz="4000" b="1" dirty="0">
                <a:sym typeface="Wingdings" pitchFamily="2" charset="2"/>
              </a:rPr>
              <a:t></a:t>
            </a:r>
            <a:r>
              <a:rPr lang="en-US" sz="4000" b="1" dirty="0"/>
              <a:t>  </a:t>
            </a:r>
          </a:p>
          <a:p>
            <a:r>
              <a:rPr lang="en-US" sz="4000" b="1" dirty="0"/>
              <a:t>sub + should / would / could / might </a:t>
            </a:r>
          </a:p>
          <a:p>
            <a:r>
              <a:rPr lang="en-US" sz="4000" b="1" dirty="0"/>
              <a:t>+ V1 + Object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544669"/>
            <a:ext cx="8360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If I took coaching , I would get good marks </a:t>
            </a:r>
          </a:p>
        </p:txBody>
      </p:sp>
      <p:sp>
        <p:nvSpPr>
          <p:cNvPr id="6" name="Frame 5"/>
          <p:cNvSpPr/>
          <p:nvPr/>
        </p:nvSpPr>
        <p:spPr>
          <a:xfrm>
            <a:off x="533400" y="3429000"/>
            <a:ext cx="8382000" cy="914400"/>
          </a:xfrm>
          <a:prstGeom prst="frame">
            <a:avLst>
              <a:gd name="adj1" fmla="val 9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600" y="381000"/>
            <a:ext cx="1547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Type -2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3409"/>
            <a:ext cx="861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If + sub + had +  V3 + Object </a:t>
            </a:r>
            <a:r>
              <a:rPr lang="en-US" sz="4000" b="1" dirty="0">
                <a:sym typeface="Wingdings" pitchFamily="2" charset="2"/>
              </a:rPr>
              <a:t></a:t>
            </a:r>
            <a:r>
              <a:rPr lang="en-US" sz="4000" b="1" dirty="0"/>
              <a:t> </a:t>
            </a:r>
          </a:p>
          <a:p>
            <a:r>
              <a:rPr lang="en-US" sz="4000" b="1" dirty="0"/>
              <a:t> sub + would  / should / could / might  + have + V3 + Object</a:t>
            </a:r>
            <a:r>
              <a:rPr lang="en-US" sz="2800" b="1" dirty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844225"/>
            <a:ext cx="8180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If I had taken coaching , I would have got good marks</a:t>
            </a:r>
            <a:r>
              <a:rPr lang="en-US" sz="3200" b="1" dirty="0"/>
              <a:t>.</a:t>
            </a:r>
          </a:p>
        </p:txBody>
      </p:sp>
      <p:sp>
        <p:nvSpPr>
          <p:cNvPr id="6" name="Frame 5"/>
          <p:cNvSpPr/>
          <p:nvPr/>
        </p:nvSpPr>
        <p:spPr>
          <a:xfrm>
            <a:off x="457200" y="2667000"/>
            <a:ext cx="8382000" cy="914400"/>
          </a:xfrm>
          <a:prstGeom prst="frame">
            <a:avLst>
              <a:gd name="adj1" fmla="val 9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4615" y="3954959"/>
            <a:ext cx="5573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PAST                            0%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319246" y="76200"/>
            <a:ext cx="132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Type - 3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17354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/>
              <a:t>Had + sub + V3 + </a:t>
            </a:r>
            <a:r>
              <a:rPr lang="en-IN" sz="4800" dirty="0" err="1"/>
              <a:t>obj</a:t>
            </a:r>
            <a:r>
              <a:rPr lang="en-IN" sz="4800" dirty="0"/>
              <a:t> + sub + would have + V3 + </a:t>
            </a:r>
            <a:r>
              <a:rPr lang="en-IN" sz="4800" dirty="0" err="1"/>
              <a:t>obj</a:t>
            </a:r>
            <a:r>
              <a:rPr lang="en-IN" sz="4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470" y="304800"/>
            <a:ext cx="566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2</a:t>
            </a:r>
            <a:r>
              <a:rPr lang="en-US" sz="3600" baseline="30000" dirty="0" smtClean="0">
                <a:solidFill>
                  <a:srgbClr val="00B050"/>
                </a:solidFill>
              </a:rPr>
              <a:t>nd</a:t>
            </a:r>
            <a:r>
              <a:rPr lang="en-US" sz="3600" dirty="0" smtClean="0">
                <a:solidFill>
                  <a:srgbClr val="00B050"/>
                </a:solidFill>
              </a:rPr>
              <a:t>  way of type 3 conditional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627" y="2971800"/>
            <a:ext cx="8487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Had you asked me , I would have helped you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49714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 :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038600"/>
            <a:ext cx="825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I did not help you because you did not ask me 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16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277541"/>
            <a:ext cx="746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If + sub + V1 + Object  </a:t>
            </a:r>
            <a:r>
              <a:rPr lang="en-US" sz="4800" b="1" u="sng" dirty="0">
                <a:sym typeface="Wingdings" pitchFamily="2" charset="2"/>
              </a:rPr>
              <a:t> </a:t>
            </a:r>
            <a:r>
              <a:rPr lang="en-US" sz="4800" b="1" u="sng" dirty="0"/>
              <a:t> </a:t>
            </a:r>
          </a:p>
          <a:p>
            <a:r>
              <a:rPr lang="en-US" sz="4800" b="1" u="sng" dirty="0"/>
              <a:t>sub  + V1 + Object </a:t>
            </a:r>
          </a:p>
          <a:p>
            <a:endParaRPr lang="en-US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5208934" y="3116759"/>
            <a:ext cx="157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100 %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299087" y="3116759"/>
            <a:ext cx="1572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FACTS</a:t>
            </a:r>
            <a:endParaRPr lang="en-IN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3658453" y="609600"/>
            <a:ext cx="121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Type 4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123" y="953869"/>
            <a:ext cx="7744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If you </a:t>
            </a:r>
            <a:r>
              <a:rPr lang="en-IN" sz="3600" dirty="0">
                <a:solidFill>
                  <a:srgbClr val="FF0000"/>
                </a:solidFill>
              </a:rPr>
              <a:t>do</a:t>
            </a:r>
            <a:r>
              <a:rPr lang="en-IN" sz="3600" dirty="0"/>
              <a:t> </a:t>
            </a:r>
            <a:r>
              <a:rPr lang="en-IN" sz="3600" dirty="0">
                <a:solidFill>
                  <a:srgbClr val="FF0000"/>
                </a:solidFill>
              </a:rPr>
              <a:t>not</a:t>
            </a:r>
            <a:r>
              <a:rPr lang="en-IN" sz="3600" dirty="0"/>
              <a:t> ask me , I </a:t>
            </a:r>
            <a:r>
              <a:rPr lang="en-IN" sz="3600" dirty="0">
                <a:solidFill>
                  <a:srgbClr val="FF0000"/>
                </a:solidFill>
              </a:rPr>
              <a:t>will</a:t>
            </a:r>
            <a:r>
              <a:rPr lang="en-IN" sz="3600" dirty="0"/>
              <a:t> </a:t>
            </a:r>
            <a:r>
              <a:rPr lang="en-IN" sz="3600" dirty="0">
                <a:solidFill>
                  <a:srgbClr val="FF0000"/>
                </a:solidFill>
              </a:rPr>
              <a:t>not</a:t>
            </a:r>
            <a:r>
              <a:rPr lang="en-IN" sz="3600" dirty="0"/>
              <a:t> help you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649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If I </a:t>
            </a:r>
            <a:r>
              <a:rPr lang="en-IN" sz="3200" dirty="0">
                <a:solidFill>
                  <a:srgbClr val="FF0000"/>
                </a:solidFill>
              </a:rPr>
              <a:t>do not </a:t>
            </a:r>
            <a:r>
              <a:rPr lang="en-IN" sz="3200" dirty="0"/>
              <a:t>take coaching , I </a:t>
            </a:r>
            <a:r>
              <a:rPr lang="en-IN" sz="3200" dirty="0">
                <a:solidFill>
                  <a:srgbClr val="FF0000"/>
                </a:solidFill>
              </a:rPr>
              <a:t>will not </a:t>
            </a:r>
            <a:r>
              <a:rPr lang="en-IN" sz="3200" dirty="0"/>
              <a:t>get good marks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228600"/>
            <a:ext cx="383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Negatives of conditionals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38200"/>
            <a:ext cx="9107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If I </a:t>
            </a:r>
            <a:r>
              <a:rPr lang="en-IN" sz="3200" dirty="0">
                <a:solidFill>
                  <a:srgbClr val="FF0000"/>
                </a:solidFill>
              </a:rPr>
              <a:t>did not </a:t>
            </a:r>
            <a:r>
              <a:rPr lang="en-IN" sz="3200" dirty="0"/>
              <a:t>take coaching , I would </a:t>
            </a:r>
            <a:r>
              <a:rPr lang="en-IN" sz="3200" dirty="0">
                <a:solidFill>
                  <a:srgbClr val="FF0000"/>
                </a:solidFill>
              </a:rPr>
              <a:t>not</a:t>
            </a:r>
            <a:r>
              <a:rPr lang="en-IN" sz="3200" dirty="0"/>
              <a:t> get good marks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057400"/>
            <a:ext cx="8360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If you </a:t>
            </a:r>
            <a:r>
              <a:rPr lang="en-IN" sz="3600" dirty="0">
                <a:solidFill>
                  <a:srgbClr val="FF0000"/>
                </a:solidFill>
              </a:rPr>
              <a:t>did not </a:t>
            </a:r>
            <a:r>
              <a:rPr lang="en-IN" sz="3600" dirty="0"/>
              <a:t>ask me , I would </a:t>
            </a:r>
            <a:r>
              <a:rPr lang="en-IN" sz="3600" dirty="0">
                <a:solidFill>
                  <a:srgbClr val="FF0000"/>
                </a:solidFill>
              </a:rPr>
              <a:t>not</a:t>
            </a:r>
            <a:r>
              <a:rPr lang="en-IN" sz="3600" dirty="0"/>
              <a:t> help you </a:t>
            </a:r>
          </a:p>
        </p:txBody>
      </p:sp>
    </p:spTree>
    <p:extLst>
      <p:ext uri="{BB962C8B-B14F-4D97-AF65-F5344CB8AC3E}">
        <p14:creationId xmlns:p14="http://schemas.microsoft.com/office/powerpoint/2010/main" val="26004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771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If I had </a:t>
            </a:r>
            <a:r>
              <a:rPr lang="en-IN" sz="3600" dirty="0">
                <a:solidFill>
                  <a:srgbClr val="FF0000"/>
                </a:solidFill>
              </a:rPr>
              <a:t>not</a:t>
            </a:r>
            <a:r>
              <a:rPr lang="en-IN" sz="3600" dirty="0"/>
              <a:t> taken coaching , I would </a:t>
            </a:r>
            <a:r>
              <a:rPr lang="en-IN" sz="3600" dirty="0">
                <a:solidFill>
                  <a:srgbClr val="FF0000"/>
                </a:solidFill>
              </a:rPr>
              <a:t>not</a:t>
            </a:r>
            <a:r>
              <a:rPr lang="en-IN" sz="3600" dirty="0"/>
              <a:t> have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066800"/>
            <a:ext cx="3409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got good 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9101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If you </a:t>
            </a:r>
            <a:r>
              <a:rPr lang="en-IN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had</a:t>
            </a:r>
            <a:r>
              <a:rPr lang="en-IN" sz="4000" dirty="0"/>
              <a:t> </a:t>
            </a:r>
            <a:r>
              <a:rPr lang="en-IN" sz="4000" dirty="0">
                <a:solidFill>
                  <a:srgbClr val="FF0000"/>
                </a:solidFill>
              </a:rPr>
              <a:t>not</a:t>
            </a:r>
            <a:r>
              <a:rPr lang="en-IN" sz="4000" dirty="0"/>
              <a:t> asked me , I would </a:t>
            </a:r>
            <a:r>
              <a:rPr lang="en-IN" sz="4000" dirty="0">
                <a:solidFill>
                  <a:srgbClr val="FF0000"/>
                </a:solidFill>
              </a:rPr>
              <a:t>not</a:t>
            </a:r>
            <a:r>
              <a:rPr lang="en-IN" sz="4000" dirty="0"/>
              <a:t> have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2501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helped you</a:t>
            </a:r>
          </a:p>
        </p:txBody>
      </p:sp>
    </p:spTree>
    <p:extLst>
      <p:ext uri="{BB962C8B-B14F-4D97-AF65-F5344CB8AC3E}">
        <p14:creationId xmlns:p14="http://schemas.microsoft.com/office/powerpoint/2010/main" val="27534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8800" b="1" dirty="0"/>
              <a:t>Prepositions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381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rgbClr val="FF0000"/>
                </a:solidFill>
              </a:rPr>
              <a:t>AT</a:t>
            </a:r>
            <a:r>
              <a:rPr lang="en-IN" sz="4000" b="1" dirty="0" smtClean="0"/>
              <a:t> : time ( 10                            </a:t>
            </a:r>
            <a:endParaRPr lang="en-IN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676400"/>
            <a:ext cx="814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ON</a:t>
            </a:r>
            <a:r>
              <a:rPr lang="en-US" sz="4000" dirty="0" smtClean="0"/>
              <a:t> : days ( Sunday ) and dates ( 15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 )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6670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IN</a:t>
            </a:r>
            <a:r>
              <a:rPr lang="en-US" sz="4400" dirty="0" smtClean="0"/>
              <a:t> : parts of the day ( morning ) / months ( march ) , years ( 2015 ) / seasons ( winter ) 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685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358914"/>
            <a:ext cx="2919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smtClean="0"/>
              <a:t>clock , 9-15 )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143000"/>
            <a:ext cx="3521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at noon and at night 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457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WATER : UNCOUNTABLE NOUN  - SINGULAR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2860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WATER</a:t>
            </a:r>
            <a:r>
              <a:rPr lang="en-US" sz="4400" dirty="0" smtClean="0">
                <a:solidFill>
                  <a:srgbClr val="FF0000"/>
                </a:solidFill>
              </a:rPr>
              <a:t>S</a:t>
            </a:r>
            <a:r>
              <a:rPr lang="en-US" sz="4400" dirty="0" smtClean="0"/>
              <a:t> : SPECIFIC BODY OF WATER – IN A LAKE / RIVER / SEA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33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74003"/>
            <a:ext cx="541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prstClr val="black"/>
                </a:solidFill>
              </a:rPr>
              <a:t>on</a:t>
            </a:r>
          </a:p>
          <a:p>
            <a:endParaRPr lang="en-US" sz="4800" b="1" dirty="0">
              <a:solidFill>
                <a:prstClr val="black"/>
              </a:solidFill>
            </a:endParaRPr>
          </a:p>
          <a:p>
            <a:r>
              <a:rPr lang="en-US" sz="4800" b="1" dirty="0" smtClean="0">
                <a:solidFill>
                  <a:prstClr val="black"/>
                </a:solidFill>
              </a:rPr>
              <a:t>upon</a:t>
            </a:r>
          </a:p>
          <a:p>
            <a:r>
              <a:rPr lang="en-US" sz="4800" b="1" dirty="0" smtClean="0">
                <a:solidFill>
                  <a:prstClr val="black"/>
                </a:solidFill>
              </a:rPr>
              <a:t>    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683603"/>
            <a:ext cx="73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559314"/>
            <a:ext cx="1221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INTO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38200" y="1676400"/>
            <a:ext cx="838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85800" y="3467100"/>
            <a:ext cx="1374081" cy="190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56507" y="1295400"/>
            <a:ext cx="6864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: static ( They are </a:t>
            </a:r>
            <a:r>
              <a:rPr lang="en-US" sz="4000" dirty="0" smtClean="0">
                <a:solidFill>
                  <a:srgbClr val="00B050"/>
                </a:solidFill>
              </a:rPr>
              <a:t>in</a:t>
            </a:r>
            <a:r>
              <a:rPr lang="en-US" sz="4000" dirty="0" smtClean="0"/>
              <a:t> the garden )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2971800"/>
            <a:ext cx="6734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: with movement (  They ran </a:t>
            </a:r>
            <a:r>
              <a:rPr lang="en-US" sz="4000" dirty="0" smtClean="0">
                <a:solidFill>
                  <a:srgbClr val="00B050"/>
                </a:solidFill>
              </a:rPr>
              <a:t>into</a:t>
            </a:r>
            <a:r>
              <a:rPr lang="en-US" sz="4000" dirty="0" smtClean="0"/>
              <a:t> the garden 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38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7620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</a:rPr>
              <a:t>Between       -        </a:t>
            </a:r>
            <a:r>
              <a:rPr lang="en-US" sz="4800" b="1" dirty="0">
                <a:solidFill>
                  <a:prstClr val="black"/>
                </a:solidFill>
              </a:rPr>
              <a:t>Among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1810512" y="1847088"/>
            <a:ext cx="978408" cy="484632"/>
          </a:xfrm>
          <a:prstGeom prst="rightArrow">
            <a:avLst>
              <a:gd name="adj1" fmla="val 2713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6248400" y="1600200"/>
            <a:ext cx="484632" cy="978408"/>
          </a:xfrm>
          <a:prstGeom prst="downArrow">
            <a:avLst>
              <a:gd name="adj1" fmla="val 32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6529" y="2743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2667000"/>
            <a:ext cx="17924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3</a:t>
            </a:r>
            <a:r>
              <a:rPr lang="en-US" sz="6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6600" dirty="0" smtClean="0"/>
              <a:t>3+</a:t>
            </a:r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1091566" y="4267200"/>
            <a:ext cx="774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There are some disputes </a:t>
            </a:r>
            <a:r>
              <a:rPr lang="en-US" sz="2800" dirty="0" smtClean="0">
                <a:solidFill>
                  <a:srgbClr val="FF0000"/>
                </a:solidFill>
              </a:rPr>
              <a:t>between</a:t>
            </a:r>
            <a:r>
              <a:rPr lang="en-US" sz="2800" dirty="0" smtClean="0"/>
              <a:t> the two brothers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267200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953000"/>
            <a:ext cx="684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 Distribute the sweets </a:t>
            </a:r>
            <a:r>
              <a:rPr lang="en-US" sz="2800" dirty="0" smtClean="0">
                <a:solidFill>
                  <a:srgbClr val="FF0000"/>
                </a:solidFill>
              </a:rPr>
              <a:t>among</a:t>
            </a:r>
            <a:r>
              <a:rPr lang="en-US" sz="2800" dirty="0" smtClean="0"/>
              <a:t> the children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38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7691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AT</a:t>
            </a:r>
            <a:r>
              <a:rPr lang="en-IN" sz="4000" dirty="0" smtClean="0"/>
              <a:t> : COMPARATIVELY SMALL PLACE .</a:t>
            </a:r>
          </a:p>
          <a:p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219200"/>
            <a:ext cx="7358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IN</a:t>
            </a:r>
            <a:r>
              <a:rPr lang="en-IN" sz="4000" dirty="0" smtClean="0"/>
              <a:t> : COMPARATIVELY LARGE PLACE</a:t>
            </a:r>
            <a:endParaRPr lang="en-I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133600"/>
            <a:ext cx="3876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>
                <a:solidFill>
                  <a:srgbClr val="FF0000"/>
                </a:solidFill>
              </a:rPr>
              <a:t>AT</a:t>
            </a:r>
            <a:r>
              <a:rPr lang="en-IN" sz="4800" dirty="0" smtClean="0"/>
              <a:t> : NEARNESS</a:t>
            </a:r>
            <a:endParaRPr lang="en-IN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40559"/>
            <a:ext cx="5036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>
                <a:solidFill>
                  <a:srgbClr val="FF0000"/>
                </a:solidFill>
              </a:rPr>
              <a:t>IN</a:t>
            </a:r>
            <a:r>
              <a:rPr lang="en-IN" sz="4400" dirty="0" smtClean="0"/>
              <a:t> : EXACT LOCATION</a:t>
            </a:r>
            <a:endParaRPr lang="en-IN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4191000"/>
            <a:ext cx="4609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is at the library ( near )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5029200"/>
            <a:ext cx="7362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is in the library ( may be , he is reading 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90843" y="4419600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65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33400"/>
            <a:ext cx="84999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By : the doer of the action 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676400"/>
            <a:ext cx="6422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With :  the instrument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3048000"/>
            <a:ext cx="777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land was  ploughed  </a:t>
            </a:r>
            <a:r>
              <a:rPr lang="en-US" sz="4400" dirty="0" smtClean="0">
                <a:solidFill>
                  <a:srgbClr val="FF0000"/>
                </a:solidFill>
              </a:rPr>
              <a:t>by</a:t>
            </a:r>
            <a:r>
              <a:rPr lang="en-US" sz="4400" dirty="0" smtClean="0"/>
              <a:t>  the farmer </a:t>
            </a:r>
            <a:r>
              <a:rPr lang="en-US" sz="4400" dirty="0" smtClean="0">
                <a:solidFill>
                  <a:srgbClr val="FF0000"/>
                </a:solidFill>
              </a:rPr>
              <a:t>with</a:t>
            </a:r>
            <a:r>
              <a:rPr lang="en-US" sz="4400" dirty="0" smtClean="0"/>
              <a:t> the help of  a tractor .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08373" y="3124200"/>
            <a:ext cx="982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 :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62944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dirty="0" smtClean="0"/>
              <a:t>AGREE </a:t>
            </a:r>
            <a:r>
              <a:rPr lang="en-IN" sz="4400" dirty="0"/>
              <a:t>WITH </a:t>
            </a:r>
            <a:r>
              <a:rPr lang="en-IN" sz="4400" dirty="0" smtClean="0"/>
              <a:t>: someone    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27340" y="1676400"/>
            <a:ext cx="5545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Agree to : something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27454" y="3040559"/>
            <a:ext cx="79089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Agree on : terms and conditions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698526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33400"/>
            <a:ext cx="632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In : at the expiry of time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8087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Within  : before the expiry of time 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142207" y="2590800"/>
            <a:ext cx="7849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 shall  return your money </a:t>
            </a:r>
            <a:r>
              <a:rPr lang="en-US" sz="4000" dirty="0" smtClean="0">
                <a:solidFill>
                  <a:srgbClr val="FF0000"/>
                </a:solidFill>
              </a:rPr>
              <a:t> in </a:t>
            </a:r>
            <a:r>
              <a:rPr lang="en-US" sz="4000" dirty="0" smtClean="0"/>
              <a:t>a week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062212" y="3352800"/>
            <a:ext cx="7624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on the seventh day  ( last day of the week  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2957" y="2590800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 : 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3962400"/>
            <a:ext cx="7704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 shall return your money </a:t>
            </a:r>
            <a:r>
              <a:rPr lang="en-US" sz="3600" dirty="0" smtClean="0">
                <a:solidFill>
                  <a:srgbClr val="FF0000"/>
                </a:solidFill>
              </a:rPr>
              <a:t>within</a:t>
            </a:r>
            <a:r>
              <a:rPr lang="en-US" sz="3600" dirty="0" smtClean="0"/>
              <a:t> a week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338127" y="4800600"/>
            <a:ext cx="6205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On any one of  the  next six days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886200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 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879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838200"/>
            <a:ext cx="764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FOR              ----                     SINCE</a:t>
            </a:r>
            <a:endParaRPr lang="en-IN" sz="4400" dirty="0"/>
          </a:p>
        </p:txBody>
      </p:sp>
      <p:sp>
        <p:nvSpPr>
          <p:cNvPr id="2" name="Down Arrow 1"/>
          <p:cNvSpPr/>
          <p:nvPr/>
        </p:nvSpPr>
        <p:spPr>
          <a:xfrm>
            <a:off x="762000" y="1828800"/>
            <a:ext cx="658567" cy="762000"/>
          </a:xfrm>
          <a:prstGeom prst="downArrow">
            <a:avLst>
              <a:gd name="adj1" fmla="val 17001"/>
              <a:gd name="adj2" fmla="val 32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253" y="2811959"/>
            <a:ext cx="357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Period of time </a:t>
            </a:r>
            <a:endParaRPr lang="en-US" sz="4400" dirty="0"/>
          </a:p>
        </p:txBody>
      </p:sp>
      <p:sp>
        <p:nvSpPr>
          <p:cNvPr id="5" name="Down Arrow 4"/>
          <p:cNvSpPr/>
          <p:nvPr/>
        </p:nvSpPr>
        <p:spPr>
          <a:xfrm>
            <a:off x="7239000" y="1752600"/>
            <a:ext cx="484632" cy="749808"/>
          </a:xfrm>
          <a:prstGeom prst="downArrow">
            <a:avLst>
              <a:gd name="adj1" fmla="val 21412"/>
              <a:gd name="adj2" fmla="val 5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67400" y="2797314"/>
            <a:ext cx="3149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Point of time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08782"/>
            <a:ext cx="8077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u="sng" dirty="0" smtClean="0"/>
              <a:t>PERIOD OF TIME </a:t>
            </a:r>
            <a:r>
              <a:rPr lang="en-IN" sz="3200" dirty="0" smtClean="0"/>
              <a:t>: THAT CAN BE COUNTED IN NUMBER . ( FROM SECONDS TO CENTURIES )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418582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u="sng" dirty="0" smtClean="0"/>
              <a:t>POINT OF TIME </a:t>
            </a:r>
            <a:r>
              <a:rPr lang="en-IN" sz="3200" dirty="0" smtClean="0"/>
              <a:t>: THAT CANNOT BE COUNTED IN NUMBER  , ONLY IDENTIFIED .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524780"/>
            <a:ext cx="8331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FEW , SEVERAL , MANY , A LONG TIME , A LOT OF TIME .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7384" y="282714"/>
            <a:ext cx="2069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FF0000"/>
                </a:solidFill>
              </a:rPr>
              <a:t>ESE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1" y="990600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Have you seen ( a ) / any films lately ?( b )  /  “Not since the last few months “( C ) no error (D)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447" y="3276600"/>
            <a:ext cx="649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Answer : C  ( for in place of since 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1" y="4495800"/>
            <a:ext cx="7924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Though</a:t>
            </a:r>
            <a:r>
              <a:rPr lang="en-US" sz="2800" dirty="0" smtClean="0">
                <a:solidFill>
                  <a:srgbClr val="FF0000"/>
                </a:solidFill>
              </a:rPr>
              <a:t> last </a:t>
            </a:r>
            <a:r>
              <a:rPr lang="en-US" sz="2800" dirty="0" smtClean="0"/>
              <a:t>is used we need to take</a:t>
            </a:r>
            <a:r>
              <a:rPr lang="en-US" sz="2800" dirty="0" smtClean="0">
                <a:solidFill>
                  <a:srgbClr val="FF0000"/>
                </a:solidFill>
              </a:rPr>
              <a:t> for </a:t>
            </a:r>
            <a:r>
              <a:rPr lang="en-US" sz="2800" dirty="0" smtClean="0"/>
              <a:t>because of</a:t>
            </a:r>
            <a:r>
              <a:rPr lang="en-US" sz="2800" dirty="0" smtClean="0">
                <a:solidFill>
                  <a:srgbClr val="00B050"/>
                </a:solidFill>
              </a:rPr>
              <a:t> few 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47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416004"/>
            <a:ext cx="76760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Enter</a:t>
            </a:r>
            <a:r>
              <a:rPr lang="en-US" sz="4400" dirty="0"/>
              <a:t> </a:t>
            </a:r>
            <a:r>
              <a:rPr lang="en-US" sz="4400" dirty="0" smtClean="0"/>
              <a:t>-   moving in ( physically )</a:t>
            </a:r>
            <a:endParaRPr lang="en-US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9622" y="1981200"/>
            <a:ext cx="8283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 be a part of / join  he entered politics last year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295400"/>
            <a:ext cx="706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entered my room without permission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856466" y="2971800"/>
            <a:ext cx="461113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ENTER INTO : INVOLVE 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7" name="Double Bracket 6"/>
          <p:cNvSpPr/>
          <p:nvPr/>
        </p:nvSpPr>
        <p:spPr>
          <a:xfrm>
            <a:off x="1447799" y="1143000"/>
            <a:ext cx="6837871" cy="914400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4343400" y="1905000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2209800" y="25146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9622" y="3733800"/>
            <a:ext cx="7953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Discussion / argument / agreement / contract / deed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572000"/>
            <a:ext cx="830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They entered into a heated argument with their leader 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E:\Scan_20161114 (2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67197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1600200" y="152400"/>
            <a:ext cx="4572000" cy="5638800"/>
          </a:xfrm>
          <a:prstGeom prst="rightArrowCallout">
            <a:avLst>
              <a:gd name="adj1" fmla="val 7445"/>
              <a:gd name="adj2" fmla="val 8072"/>
              <a:gd name="adj3" fmla="val 11520"/>
              <a:gd name="adj4" fmla="val 6789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Jealous</a:t>
            </a:r>
          </a:p>
          <a:p>
            <a:pPr algn="ctr"/>
            <a:r>
              <a:rPr lang="en-US" sz="4800" b="1" dirty="0"/>
              <a:t>Fond</a:t>
            </a:r>
          </a:p>
          <a:p>
            <a:pPr algn="ctr"/>
            <a:r>
              <a:rPr lang="en-US" sz="4800" b="1" dirty="0"/>
              <a:t>Aware</a:t>
            </a:r>
          </a:p>
          <a:p>
            <a:pPr algn="ctr"/>
            <a:r>
              <a:rPr lang="en-US" sz="4800" b="1" dirty="0"/>
              <a:t>Beware</a:t>
            </a:r>
          </a:p>
          <a:p>
            <a:pPr algn="ctr"/>
            <a:r>
              <a:rPr lang="en-US" sz="4800" b="1" dirty="0"/>
              <a:t>Suspicious</a:t>
            </a:r>
          </a:p>
          <a:p>
            <a:pPr algn="ctr"/>
            <a:r>
              <a:rPr lang="en-US" sz="4800" b="1" dirty="0"/>
              <a:t>Proud</a:t>
            </a:r>
          </a:p>
          <a:p>
            <a:pPr algn="ctr"/>
            <a:r>
              <a:rPr lang="en-US" sz="4800" b="1" dirty="0"/>
              <a:t>Boast</a:t>
            </a:r>
          </a:p>
          <a:p>
            <a:pPr algn="ctr"/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72200" y="21336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1371600" y="381000"/>
            <a:ext cx="4800600" cy="4114800"/>
          </a:xfrm>
          <a:prstGeom prst="rightArrowCallout">
            <a:avLst>
              <a:gd name="adj1" fmla="val 8838"/>
              <a:gd name="adj2" fmla="val 10522"/>
              <a:gd name="adj3" fmla="val 13889"/>
              <a:gd name="adj4" fmla="val 6497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/>
              <a:t>Accuse</a:t>
            </a:r>
          </a:p>
          <a:p>
            <a:r>
              <a:rPr lang="en-US" sz="6000" b="1" dirty="0"/>
              <a:t>Guilty</a:t>
            </a:r>
          </a:p>
          <a:p>
            <a:r>
              <a:rPr lang="en-US" sz="6000" b="1" dirty="0"/>
              <a:t>Convict</a:t>
            </a:r>
          </a:p>
          <a:p>
            <a:r>
              <a:rPr lang="en-US" sz="6000" b="1" dirty="0"/>
              <a:t>Acquit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7526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1"/>
          <p:cNvSpPr/>
          <p:nvPr/>
        </p:nvSpPr>
        <p:spPr>
          <a:xfrm>
            <a:off x="685800" y="152400"/>
            <a:ext cx="4343400" cy="4419600"/>
          </a:xfrm>
          <a:prstGeom prst="rightArrowCallout">
            <a:avLst>
              <a:gd name="adj1" fmla="val 9326"/>
              <a:gd name="adj2" fmla="val 12461"/>
              <a:gd name="adj3" fmla="val 8699"/>
              <a:gd name="adj4" fmla="val 6497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Refrain</a:t>
            </a:r>
          </a:p>
          <a:p>
            <a:pPr algn="ctr"/>
            <a:r>
              <a:rPr lang="en-US" sz="4800" b="1" dirty="0"/>
              <a:t>Stop</a:t>
            </a:r>
          </a:p>
          <a:p>
            <a:pPr algn="ctr"/>
            <a:r>
              <a:rPr lang="en-US" sz="4800" b="1" dirty="0"/>
              <a:t>Prevent</a:t>
            </a:r>
          </a:p>
          <a:p>
            <a:pPr algn="ctr"/>
            <a:r>
              <a:rPr lang="en-US" sz="4800" b="1" dirty="0"/>
              <a:t>Prohibit</a:t>
            </a:r>
          </a:p>
          <a:p>
            <a:pPr algn="ctr"/>
            <a:r>
              <a:rPr lang="en-US" sz="4800" b="1" dirty="0"/>
              <a:t>Dissuade</a:t>
            </a:r>
          </a:p>
          <a:p>
            <a:pPr algn="ctr"/>
            <a:r>
              <a:rPr lang="en-US" sz="4800" b="1" dirty="0"/>
              <a:t>Abstain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1752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From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648200"/>
            <a:ext cx="907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People should be prohibited </a:t>
            </a:r>
            <a:r>
              <a:rPr lang="en-US" sz="3200" dirty="0" smtClean="0">
                <a:solidFill>
                  <a:srgbClr val="FF0000"/>
                </a:solidFill>
              </a:rPr>
              <a:t>from</a:t>
            </a:r>
            <a:r>
              <a:rPr lang="en-US" sz="3200" dirty="0" smtClean="0"/>
              <a:t> smoking in public  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23406" y="5257800"/>
            <a:ext cx="5907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stopped me </a:t>
            </a:r>
            <a:r>
              <a:rPr lang="en-US" sz="3200" dirty="0" smtClean="0">
                <a:solidFill>
                  <a:srgbClr val="00B0F0"/>
                </a:solidFill>
              </a:rPr>
              <a:t>from</a:t>
            </a:r>
            <a:r>
              <a:rPr lang="en-US" sz="3200" dirty="0" smtClean="0"/>
              <a:t> going there .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954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Blind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8382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5165" y="1981200"/>
            <a:ext cx="766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To</a:t>
            </a:r>
          </a:p>
        </p:txBody>
      </p:sp>
      <p:sp>
        <p:nvSpPr>
          <p:cNvPr id="3" name="Right Arrow 2"/>
          <p:cNvSpPr/>
          <p:nvPr/>
        </p:nvSpPr>
        <p:spPr>
          <a:xfrm rot="1979740">
            <a:off x="1881857" y="1903726"/>
            <a:ext cx="978408" cy="484632"/>
          </a:xfrm>
          <a:prstGeom prst="rightArrow">
            <a:avLst>
              <a:gd name="adj1" fmla="val 18364"/>
              <a:gd name="adj2" fmla="val 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407593">
            <a:off x="1958240" y="1218671"/>
            <a:ext cx="978408" cy="484632"/>
          </a:xfrm>
          <a:prstGeom prst="rightArrow">
            <a:avLst>
              <a:gd name="adj1" fmla="val 22207"/>
              <a:gd name="adj2" fmla="val 294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33800" y="877669"/>
            <a:ext cx="3773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 physical blindness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688463" y="2096869"/>
            <a:ext cx="370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 mental blindness 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88503" y="3048000"/>
            <a:ext cx="4650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He is blind </a:t>
            </a:r>
            <a:r>
              <a:rPr lang="en-US" sz="4000" dirty="0" smtClean="0">
                <a:solidFill>
                  <a:srgbClr val="FF0000"/>
                </a:solidFill>
              </a:rPr>
              <a:t>of</a:t>
            </a:r>
            <a:r>
              <a:rPr lang="en-US" sz="4000" dirty="0" smtClean="0"/>
              <a:t> one eye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3733800"/>
            <a:ext cx="821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 should not be blind </a:t>
            </a:r>
            <a:r>
              <a:rPr lang="en-US" sz="3600" dirty="0" smtClean="0">
                <a:solidFill>
                  <a:srgbClr val="FF0000"/>
                </a:solidFill>
              </a:rPr>
              <a:t>to</a:t>
            </a:r>
            <a:r>
              <a:rPr lang="en-US" sz="3600" dirty="0" smtClean="0"/>
              <a:t> our weaknesses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124670"/>
            <a:ext cx="1991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Angry </a:t>
            </a:r>
            <a:endParaRPr lang="en-US" sz="5400" dirty="0"/>
          </a:p>
        </p:txBody>
      </p:sp>
      <p:sp>
        <p:nvSpPr>
          <p:cNvPr id="3" name="Right Arrow 2"/>
          <p:cNvSpPr/>
          <p:nvPr/>
        </p:nvSpPr>
        <p:spPr>
          <a:xfrm rot="20080850">
            <a:off x="2190236" y="2167137"/>
            <a:ext cx="978408" cy="484632"/>
          </a:xfrm>
          <a:prstGeom prst="rightArrow">
            <a:avLst>
              <a:gd name="adj1" fmla="val 21991"/>
              <a:gd name="adj2" fmla="val 3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24200" y="1676400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with</a:t>
            </a:r>
            <a:endParaRPr lang="en-US" sz="4800" dirty="0"/>
          </a:p>
        </p:txBody>
      </p:sp>
      <p:sp>
        <p:nvSpPr>
          <p:cNvPr id="5" name="Right Arrow 4"/>
          <p:cNvSpPr/>
          <p:nvPr/>
        </p:nvSpPr>
        <p:spPr>
          <a:xfrm rot="1535715">
            <a:off x="2190277" y="2778363"/>
            <a:ext cx="978408" cy="484632"/>
          </a:xfrm>
          <a:prstGeom prst="rightArrow">
            <a:avLst>
              <a:gd name="adj1" fmla="val 19710"/>
              <a:gd name="adj2" fmla="val 38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76600" y="2819400"/>
            <a:ext cx="79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AT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4421350" y="1752600"/>
            <a:ext cx="225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 someone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2895600"/>
            <a:ext cx="2394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: something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3886200"/>
            <a:ext cx="912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 : my brother is angry </a:t>
            </a:r>
            <a:r>
              <a:rPr lang="en-US" sz="3600" dirty="0" smtClean="0">
                <a:solidFill>
                  <a:srgbClr val="FF0000"/>
                </a:solidFill>
              </a:rPr>
              <a:t>with</a:t>
            </a:r>
            <a:r>
              <a:rPr lang="en-US" sz="3600" dirty="0" smtClean="0"/>
              <a:t> me </a:t>
            </a:r>
            <a:r>
              <a:rPr lang="en-US" sz="3600" dirty="0" smtClean="0">
                <a:solidFill>
                  <a:srgbClr val="FF0000"/>
                </a:solidFill>
              </a:rPr>
              <a:t>at</a:t>
            </a:r>
            <a:r>
              <a:rPr lang="en-US" sz="3600" dirty="0" smtClean="0"/>
              <a:t> my laziness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57305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Callout 2"/>
          <p:cNvSpPr/>
          <p:nvPr/>
        </p:nvSpPr>
        <p:spPr>
          <a:xfrm>
            <a:off x="228600" y="457200"/>
            <a:ext cx="4572000" cy="4953000"/>
          </a:xfrm>
          <a:prstGeom prst="rightArrowCallout">
            <a:avLst>
              <a:gd name="adj1" fmla="val 13462"/>
              <a:gd name="adj2" fmla="val 16698"/>
              <a:gd name="adj3" fmla="val 12692"/>
              <a:gd name="adj4" fmla="val 65426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Good</a:t>
            </a:r>
          </a:p>
          <a:p>
            <a:pPr algn="ctr"/>
            <a:r>
              <a:rPr lang="en-US" sz="5400" b="1" dirty="0"/>
              <a:t>Bad</a:t>
            </a:r>
          </a:p>
          <a:p>
            <a:pPr algn="ctr"/>
            <a:r>
              <a:rPr lang="en-US" sz="5400" b="1" dirty="0"/>
              <a:t>Clever</a:t>
            </a:r>
          </a:p>
          <a:p>
            <a:pPr algn="ctr"/>
            <a:r>
              <a:rPr lang="en-US" sz="5400" b="1" dirty="0"/>
              <a:t>Poor</a:t>
            </a:r>
          </a:p>
          <a:p>
            <a:pPr algn="ctr"/>
            <a:r>
              <a:rPr lang="en-US" sz="5400" b="1" dirty="0"/>
              <a:t>False</a:t>
            </a:r>
          </a:p>
          <a:p>
            <a:pPr algn="ctr"/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1947952"/>
            <a:ext cx="1905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/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533400" y="381000"/>
            <a:ext cx="8001000" cy="4038600"/>
          </a:xfrm>
          <a:prstGeom prst="downArrowCallout">
            <a:avLst>
              <a:gd name="adj1" fmla="val 14237"/>
              <a:gd name="adj2" fmla="val 22874"/>
              <a:gd name="adj3" fmla="val 14005"/>
              <a:gd name="adj4" fmla="val 7243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Sympathy     Antipathy</a:t>
            </a:r>
          </a:p>
          <a:p>
            <a:pPr algn="ctr"/>
            <a:r>
              <a:rPr lang="en-US" sz="4400" b="1" dirty="0"/>
              <a:t>Passion    Aptitude    Love</a:t>
            </a:r>
          </a:p>
          <a:p>
            <a:pPr algn="ctr"/>
            <a:r>
              <a:rPr lang="en-US" sz="4400" b="1" dirty="0"/>
              <a:t>Liking     Hatred</a:t>
            </a:r>
          </a:p>
          <a:p>
            <a:pPr algn="ctr"/>
            <a:r>
              <a:rPr lang="en-US" sz="4400" b="1" dirty="0"/>
              <a:t>cure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600" y="40386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For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We were discussing about politics when  he called up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1" y="19812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Discuss does not take  a  preposition  , it is directly followed  by the object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276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But discussion  ( the noun form ) is  used with  prepositions 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678609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11759"/>
            <a:ext cx="3533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DISCUSSION : 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574212" y="1211759"/>
            <a:ext cx="1829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>
                <a:solidFill>
                  <a:srgbClr val="FF0000"/>
                </a:solidFill>
              </a:rPr>
              <a:t>ABOUT</a:t>
            </a:r>
            <a:endParaRPr lang="en-IN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5027" y="2667000"/>
            <a:ext cx="989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>
                <a:solidFill>
                  <a:srgbClr val="FF0000"/>
                </a:solidFill>
              </a:rPr>
              <a:t>ON</a:t>
            </a:r>
            <a:endParaRPr lang="en-IN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544" y="2667000"/>
            <a:ext cx="2741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DISCUSSION</a:t>
            </a:r>
            <a:endParaRPr lang="en-IN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200400" y="2667000"/>
            <a:ext cx="322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:</a:t>
            </a:r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403559" y="1211759"/>
            <a:ext cx="3135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:  AT LENGTH</a:t>
            </a:r>
            <a:endParaRPr lang="en-IN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4884802" y="2667000"/>
            <a:ext cx="2787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:  IN SHORT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85922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Attend</a:t>
            </a:r>
            <a:r>
              <a:rPr lang="en-US" sz="4400" b="1" dirty="0" smtClean="0"/>
              <a:t>: to be present physically 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9761" y="1600200"/>
            <a:ext cx="638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need to attend a meeting tomorrow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62200"/>
            <a:ext cx="93613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Attend to </a:t>
            </a:r>
            <a:r>
              <a:rPr lang="en-US" sz="4000" dirty="0" smtClean="0"/>
              <a:t>: to take care of / to pay attention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7624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She had to attend to her mother who was ill.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93216"/>
            <a:ext cx="853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News, information, furniture, luggage, baggage, scenery, poetry , machinery, equipment, alphabet , stationery </a:t>
            </a:r>
            <a:r>
              <a:rPr lang="en-US" sz="4400" b="1" dirty="0" err="1"/>
              <a:t>etc</a:t>
            </a:r>
            <a:r>
              <a:rPr lang="en-US" sz="4400" b="1" dirty="0"/>
              <a:t> . </a:t>
            </a:r>
          </a:p>
          <a:p>
            <a:endParaRPr lang="en-US" sz="4400" b="1" dirty="0"/>
          </a:p>
          <a:p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are always singular </a:t>
            </a:r>
          </a:p>
        </p:txBody>
      </p:sp>
      <p:sp>
        <p:nvSpPr>
          <p:cNvPr id="3" name="Right Brace 2"/>
          <p:cNvSpPr/>
          <p:nvPr/>
        </p:nvSpPr>
        <p:spPr>
          <a:xfrm rot="16200000" flipH="1">
            <a:off x="4076700" y="-876301"/>
            <a:ext cx="838200" cy="838200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8738" y="533400"/>
            <a:ext cx="6370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Wait : we use </a:t>
            </a:r>
            <a:r>
              <a:rPr lang="en-US" sz="4800" dirty="0" smtClean="0">
                <a:solidFill>
                  <a:srgbClr val="00B050"/>
                </a:solidFill>
              </a:rPr>
              <a:t>for</a:t>
            </a:r>
            <a:r>
              <a:rPr lang="en-US" sz="4800" dirty="0" smtClean="0"/>
              <a:t> after it 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644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We are</a:t>
            </a:r>
            <a:r>
              <a:rPr lang="en-US" sz="4000" dirty="0" smtClean="0">
                <a:solidFill>
                  <a:srgbClr val="00B050"/>
                </a:solidFill>
              </a:rPr>
              <a:t> waiting for </a:t>
            </a:r>
            <a:r>
              <a:rPr lang="en-US" sz="4000" dirty="0" smtClean="0"/>
              <a:t>the results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21483" y="2568714"/>
            <a:ext cx="639643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Await : </a:t>
            </a:r>
            <a:r>
              <a:rPr lang="en-US" sz="3600" dirty="0" smtClean="0"/>
              <a:t>we do not use </a:t>
            </a:r>
            <a:r>
              <a:rPr lang="en-US" sz="3600" dirty="0" smtClean="0">
                <a:solidFill>
                  <a:srgbClr val="FF0000"/>
                </a:solidFill>
              </a:rPr>
              <a:t>for</a:t>
            </a:r>
            <a:r>
              <a:rPr lang="en-US" sz="3600" dirty="0" smtClean="0"/>
              <a:t> after it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922375" y="3559314"/>
            <a:ext cx="5859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We are </a:t>
            </a:r>
            <a:r>
              <a:rPr lang="en-US" sz="4000" dirty="0" smtClean="0">
                <a:solidFill>
                  <a:srgbClr val="FF0000"/>
                </a:solidFill>
              </a:rPr>
              <a:t>awaiting</a:t>
            </a:r>
            <a:r>
              <a:rPr lang="en-US" sz="4000" dirty="0" smtClean="0"/>
              <a:t> the results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53190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909697"/>
            <a:ext cx="838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1. There is no cure ____  AIDS.   </a:t>
            </a:r>
          </a:p>
          <a:p>
            <a:r>
              <a:rPr lang="en-US" sz="4000" b="1" i="1" dirty="0"/>
              <a:t>2. I am suspicious ____  his intensions. </a:t>
            </a:r>
          </a:p>
          <a:p>
            <a:r>
              <a:rPr lang="en-US" sz="4000" b="1" i="1" dirty="0"/>
              <a:t>3. The lecture was accompanied _____</a:t>
            </a:r>
          </a:p>
          <a:p>
            <a:r>
              <a:rPr lang="en-US" sz="4000" b="1" i="1" dirty="0"/>
              <a:t>     </a:t>
            </a:r>
            <a:r>
              <a:rPr lang="en-US" sz="4000" b="1" i="1" dirty="0" smtClean="0"/>
              <a:t>subtle analysis of concepts . </a:t>
            </a:r>
            <a:endParaRPr lang="en-US" sz="4000" b="1" i="1" dirty="0"/>
          </a:p>
          <a:p>
            <a:r>
              <a:rPr lang="en-US" sz="4000" b="1" i="1" dirty="0"/>
              <a:t>4. Life is compared ____ a battle.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304800"/>
            <a:ext cx="150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Page 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33948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5. We are responsible ___ God ___ our</a:t>
            </a:r>
          </a:p>
          <a:p>
            <a:r>
              <a:rPr lang="en-US" sz="4000" b="1" i="1" dirty="0"/>
              <a:t>     actions.</a:t>
            </a:r>
          </a:p>
          <a:p>
            <a:r>
              <a:rPr lang="en-US" sz="4000" b="1" i="1" dirty="0"/>
              <a:t>6. You are prohibited ____ taking</a:t>
            </a:r>
          </a:p>
          <a:p>
            <a:r>
              <a:rPr lang="en-US" sz="4000" b="1" i="1" dirty="0"/>
              <a:t>     photographs. </a:t>
            </a:r>
          </a:p>
          <a:p>
            <a:r>
              <a:rPr lang="en-US" sz="4000" b="1" i="1" dirty="0"/>
              <a:t>7. We must have the ability to cope ____</a:t>
            </a:r>
          </a:p>
          <a:p>
            <a:r>
              <a:rPr lang="en-US" sz="4000" b="1" i="1" dirty="0"/>
              <a:t>    adverse situations in life .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0" y="152400"/>
            <a:ext cx="131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Page 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6200" y="754082"/>
            <a:ext cx="8915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The British could conquer India because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Indian kings were fighting  ___  themselves.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latin typeface="Arial" pitchFamily="34" charset="0"/>
                <a:cs typeface="Arial" pitchFamily="34" charset="0"/>
              </a:rPr>
              <a:t>     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(a) among      (b) between     (c) with    (d) for </a:t>
            </a:r>
            <a:endParaRPr kumimoji="0" lang="en-US" sz="3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The history of Hindu religion dates ____</a:t>
            </a:r>
            <a:r>
              <a:rPr kumimoji="0" lang="en-US" sz="36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ancient times. 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(a) from          (b) since         (c) for</a:t>
            </a:r>
            <a:endParaRPr kumimoji="0" lang="en-US" sz="5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8200" y="762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Moderate level: Fill in the blanks;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3.   No one believes him because he is </a:t>
            </a:r>
          </a:p>
          <a:p>
            <a:r>
              <a:rPr lang="en-US" sz="4000" b="1" i="1" dirty="0"/>
              <a:t>      false _____  heart.</a:t>
            </a:r>
          </a:p>
          <a:p>
            <a:r>
              <a:rPr lang="en-US" sz="4000" b="1" i="1" dirty="0"/>
              <a:t>     (a) to     (b) at      (c) of </a:t>
            </a:r>
          </a:p>
          <a:p>
            <a:r>
              <a:rPr lang="en-US" sz="4000" b="1" i="1" dirty="0"/>
              <a:t>4.Cooperation between friends stems</a:t>
            </a:r>
          </a:p>
          <a:p>
            <a:r>
              <a:rPr lang="en-US" sz="4000" b="1" i="1" dirty="0"/>
              <a:t>      _____ mutual </a:t>
            </a:r>
            <a:r>
              <a:rPr lang="en-US" sz="4000" b="1" i="1" dirty="0" smtClean="0"/>
              <a:t>consideration .</a:t>
            </a:r>
            <a:endParaRPr lang="en-US" sz="4000" b="1" i="1" dirty="0"/>
          </a:p>
          <a:p>
            <a:r>
              <a:rPr lang="en-US" sz="4000" b="1" i="1" dirty="0"/>
              <a:t>     (a) is   (b) out   (c) from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2400" y="787837"/>
            <a:ext cx="8915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 fact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there is no library in our town 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speak _____.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(a) for         (b) about       (c) of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6. Dishonesty is always detriment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   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_____  progress.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(a) to             (b) for            (c) of</a:t>
            </a:r>
            <a:endParaRPr kumimoji="0" lang="en-US" sz="5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/>
              <a:t>7. In the long run, drinking proved fatal both </a:t>
            </a:r>
          </a:p>
          <a:p>
            <a:r>
              <a:rPr lang="en-US" sz="3600" b="1" i="1" dirty="0"/>
              <a:t>    ____ his reputation and health. </a:t>
            </a:r>
          </a:p>
          <a:p>
            <a:r>
              <a:rPr lang="en-US" sz="3600" b="1" i="1" dirty="0"/>
              <a:t>           (a) for             (b) to         (c) of</a:t>
            </a:r>
          </a:p>
          <a:p>
            <a:r>
              <a:rPr lang="en-US" sz="3600" b="1" i="1" dirty="0"/>
              <a:t>8. Disintegration of the country is inimical  </a:t>
            </a:r>
          </a:p>
          <a:p>
            <a:r>
              <a:rPr lang="en-US" sz="3600" b="1" i="1" dirty="0"/>
              <a:t>     _____  the progress of the people.</a:t>
            </a:r>
          </a:p>
          <a:p>
            <a:r>
              <a:rPr lang="en-US" sz="3600" b="1" i="1" dirty="0"/>
              <a:t>         (a) to             (b) for         (c) from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 startAt="9"/>
            </a:pPr>
            <a:r>
              <a:rPr lang="en-US" sz="4000" b="1" i="1" dirty="0"/>
              <a:t>He has great antipathy _____  those</a:t>
            </a:r>
          </a:p>
          <a:p>
            <a:pPr marL="742950" indent="-742950"/>
            <a:r>
              <a:rPr lang="en-US" sz="4000" b="1" i="1" dirty="0"/>
              <a:t>      who are hypocrites.</a:t>
            </a:r>
          </a:p>
          <a:p>
            <a:r>
              <a:rPr lang="en-US" sz="4000" b="1" i="1" dirty="0"/>
              <a:t>         (a) for      (b) to      (c)  against</a:t>
            </a:r>
          </a:p>
          <a:p>
            <a:r>
              <a:rPr lang="en-US" sz="4000" b="1" i="1" dirty="0"/>
              <a:t> 10. As a dancer she has aptitude  ____</a:t>
            </a:r>
          </a:p>
          <a:p>
            <a:r>
              <a:rPr lang="en-US" sz="4000" b="1" i="1" dirty="0"/>
              <a:t>       classical system. </a:t>
            </a:r>
          </a:p>
          <a:p>
            <a:r>
              <a:rPr lang="en-US" sz="4000" b="1" i="1" dirty="0"/>
              <a:t>         (a) for         (b) to       (c) 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458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/>
              <a:t>On a holiday (A)   </a:t>
            </a:r>
            <a:r>
              <a:rPr lang="en-US" sz="4000" dirty="0" err="1"/>
              <a:t>Madhu</a:t>
            </a:r>
            <a:r>
              <a:rPr lang="en-US" sz="4000" dirty="0"/>
              <a:t> prefers reading (B)  than going out visiting friends. (C)   No error  (D) </a:t>
            </a:r>
          </a:p>
          <a:p>
            <a:endParaRPr lang="en-US" sz="4000" dirty="0"/>
          </a:p>
          <a:p>
            <a:pPr marL="742950" indent="-742950">
              <a:buAutoNum type="arabicPeriod" startAt="2"/>
            </a:pPr>
            <a:r>
              <a:rPr lang="en-US" sz="4000" dirty="0"/>
              <a:t>My brother (A) has ordered (B)      for a new book. (C)   No error (D) 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 startAt="3"/>
            </a:pPr>
            <a:r>
              <a:rPr lang="en-US" sz="4000" dirty="0"/>
              <a:t>My niece has been (A) married with(B) the richest man of the town. (C) 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66700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 startAt="4"/>
            </a:pPr>
            <a:r>
              <a:rPr lang="en-US" sz="4000" dirty="0"/>
              <a:t>All the doctors were(A)  puzzled on the strange symptoms (B) reported by the patients.(C)</a:t>
            </a:r>
          </a:p>
          <a:p>
            <a:pPr marL="742950" indent="-742950"/>
            <a:r>
              <a:rPr lang="en-US" sz="4000" dirty="0"/>
              <a:t>       No error (D)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5812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Scissors, tongs, spectacles, </a:t>
            </a:r>
            <a:r>
              <a:rPr lang="en-US" sz="4800" b="1" dirty="0" smtClean="0"/>
              <a:t>cattle, </a:t>
            </a:r>
            <a:r>
              <a:rPr lang="en-US" sz="4800" b="1" dirty="0"/>
              <a:t>gentry, poultry, </a:t>
            </a:r>
            <a:r>
              <a:rPr lang="en-US" sz="4800" b="1" dirty="0" smtClean="0"/>
              <a:t>clergy, pants, </a:t>
            </a:r>
            <a:r>
              <a:rPr lang="en-US" sz="4800" b="1" dirty="0"/>
              <a:t>pantaloons , jeans , tights , shorts</a:t>
            </a:r>
          </a:p>
          <a:p>
            <a:r>
              <a:rPr lang="en-US" sz="4800" b="1" dirty="0"/>
              <a:t> </a:t>
            </a:r>
          </a:p>
          <a:p>
            <a:r>
              <a:rPr lang="en-US" sz="4800" b="1" dirty="0"/>
              <a:t>               </a:t>
            </a: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are always plural 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4133850" y="-1466850"/>
            <a:ext cx="723900" cy="8686800"/>
          </a:xfrm>
          <a:prstGeom prst="rightBrace">
            <a:avLst>
              <a:gd name="adj1" fmla="val 2105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6571" y="228600"/>
            <a:ext cx="1020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226" y="816114"/>
            <a:ext cx="1578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Marry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8314" y="838200"/>
            <a:ext cx="3785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Married  </a:t>
            </a:r>
            <a:r>
              <a:rPr lang="en-IN" sz="4000" dirty="0" err="1"/>
              <a:t>Married</a:t>
            </a:r>
            <a:endParaRPr lang="en-IN" sz="4000" dirty="0"/>
          </a:p>
        </p:txBody>
      </p:sp>
      <p:sp>
        <p:nvSpPr>
          <p:cNvPr id="5" name="Right Arrow 4"/>
          <p:cNvSpPr/>
          <p:nvPr/>
        </p:nvSpPr>
        <p:spPr>
          <a:xfrm>
            <a:off x="5574792" y="990600"/>
            <a:ext cx="978408" cy="484632"/>
          </a:xfrm>
          <a:prstGeom prst="rightArrow">
            <a:avLst>
              <a:gd name="adj1" fmla="val 2097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6662286" y="838200"/>
            <a:ext cx="1491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object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3262344" y="1625025"/>
            <a:ext cx="187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adjective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362200"/>
            <a:ext cx="3424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Be + </a:t>
            </a:r>
            <a:r>
              <a:rPr lang="en-IN" sz="4800" dirty="0"/>
              <a:t>married</a:t>
            </a:r>
            <a:r>
              <a:rPr lang="en-IN" sz="4400" dirty="0"/>
              <a:t>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745992" y="2590800"/>
            <a:ext cx="978408" cy="484632"/>
          </a:xfrm>
          <a:prstGeom prst="rightArrow">
            <a:avLst>
              <a:gd name="adj1" fmla="val 20972"/>
              <a:gd name="adj2" fmla="val 32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4953000" y="2362200"/>
            <a:ext cx="290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To + object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2883" y="3733800"/>
            <a:ext cx="7123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Marriage  + with         object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193792" y="3962400"/>
            <a:ext cx="978408" cy="484632"/>
          </a:xfrm>
          <a:prstGeom prst="rightArrow">
            <a:avLst>
              <a:gd name="adj1" fmla="val 20973"/>
              <a:gd name="adj2" fmla="val 26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312420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2547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01469"/>
            <a:ext cx="8965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Puzzled , shocked , surprised , astonished  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4131641" y="-1735760"/>
            <a:ext cx="423518" cy="7010400"/>
          </a:xfrm>
          <a:prstGeom prst="leftBrace">
            <a:avLst>
              <a:gd name="adj1" fmla="val 8333"/>
              <a:gd name="adj2" fmla="val 485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096869"/>
            <a:ext cx="790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At</a:t>
            </a:r>
            <a:r>
              <a:rPr lang="en-IN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8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-228600"/>
            <a:ext cx="8610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  <a:p>
            <a:pPr marL="742950" indent="-742950">
              <a:buAutoNum type="arabicPeriod" startAt="5"/>
            </a:pPr>
            <a:r>
              <a:rPr lang="en-US" sz="4000" dirty="0"/>
              <a:t>When he parted with his sister(A)  at </a:t>
            </a:r>
          </a:p>
          <a:p>
            <a:pPr marL="742950" indent="-742950"/>
            <a:r>
              <a:rPr lang="en-US" sz="4000" dirty="0"/>
              <a:t>       London airport (B) there were tears in his eyes. (C)  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2252008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 startAt="6"/>
            </a:pPr>
            <a:r>
              <a:rPr lang="en-US" sz="4000" dirty="0"/>
              <a:t>He was honorably (A) acquitted from (B) the charge. (C) </a:t>
            </a:r>
          </a:p>
          <a:p>
            <a:pPr marL="742950" indent="-742950"/>
            <a:r>
              <a:rPr lang="en-US" sz="4000" dirty="0"/>
              <a:t>       No error (D)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7. He was very much engaged (A) in his work when the thieves (B) entered into his house (C) and took away a lot of things. (D) No error  (E) </a:t>
            </a:r>
          </a:p>
          <a:p>
            <a:endParaRPr lang="en-US" sz="3600" dirty="0"/>
          </a:p>
          <a:p>
            <a:r>
              <a:rPr lang="en-US" sz="3600" dirty="0"/>
              <a:t>8. Somebody reported to me (A) that a boy has fallen (B) in the well and nobody had (C) tried to save him (D) No error (E)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9</a:t>
            </a:r>
            <a:r>
              <a:rPr lang="en-US" sz="7200" dirty="0"/>
              <a:t>. </a:t>
            </a:r>
            <a:r>
              <a:rPr lang="en-US" sz="4000" dirty="0"/>
              <a:t>He wants to resign (A) his job because (B) he is unable to (C) cope up with the work pressure at the office  (D) </a:t>
            </a:r>
          </a:p>
          <a:p>
            <a:r>
              <a:rPr lang="en-US" sz="4000" dirty="0"/>
              <a:t> No error (E)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04800" y="304800"/>
            <a:ext cx="8534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He could not </a:t>
            </a:r>
            <a:r>
              <a:rPr kumimoji="0" lang="en-US" sz="36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cope up with</a:t>
            </a:r>
            <a:r>
              <a:rPr kumimoji="0" lang="en-US" sz="3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the heavy rush.</a:t>
            </a:r>
            <a:endParaRPr kumimoji="0" lang="en-US" sz="3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cope with             (b)  cope by      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(c)   cope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up to            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(d)  No improvement</a:t>
            </a:r>
            <a:r>
              <a:rPr lang="en-US" sz="3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</a:p>
          <a:p>
            <a:pPr marL="514350" lvl="0" indent="-51435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(ESE-2012)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19200"/>
            <a:ext cx="638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Cope</a:t>
            </a:r>
            <a:r>
              <a:rPr lang="en-US" sz="4000" dirty="0" smtClean="0"/>
              <a:t> is followed by only </a:t>
            </a:r>
            <a:r>
              <a:rPr lang="en-US" sz="4000" dirty="0" smtClean="0">
                <a:solidFill>
                  <a:srgbClr val="00B050"/>
                </a:solidFill>
              </a:rPr>
              <a:t>with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2438400"/>
            <a:ext cx="270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Answer : a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1982843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516" y="228600"/>
            <a:ext cx="61214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INSPITE  </a:t>
            </a:r>
            <a:r>
              <a:rPr lang="en-IN" sz="4400" dirty="0" smtClean="0"/>
              <a:t>    ------    </a:t>
            </a:r>
            <a:r>
              <a:rPr lang="en-IN" sz="4400" dirty="0"/>
              <a:t>DESPITE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2209800"/>
            <a:ext cx="6928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CONSIST  </a:t>
            </a:r>
            <a:r>
              <a:rPr lang="en-IN" sz="4000" dirty="0" smtClean="0"/>
              <a:t>       -----        </a:t>
            </a:r>
            <a:r>
              <a:rPr lang="en-IN" sz="4000" dirty="0"/>
              <a:t>COMPRISE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28600" y="3733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1295400" y="3682425"/>
            <a:ext cx="7577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COMPRISED  TAKES  “ OF “ IN PASSIVE VOICE</a:t>
            </a:r>
            <a:endParaRPr lang="en-I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419600"/>
            <a:ext cx="7259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IT  IS  COMPRISED   </a:t>
            </a:r>
            <a:r>
              <a:rPr lang="en-IN" sz="3200" dirty="0" smtClean="0">
                <a:solidFill>
                  <a:srgbClr val="FF0000"/>
                </a:solidFill>
              </a:rPr>
              <a:t>OF</a:t>
            </a:r>
            <a:r>
              <a:rPr lang="en-IN" sz="3200" dirty="0" smtClean="0"/>
              <a:t>  A  LOT  OF  THINGS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066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Inspite</a:t>
            </a:r>
            <a:r>
              <a:rPr lang="en-US" sz="3200" dirty="0" smtClean="0"/>
              <a:t> takes </a:t>
            </a:r>
            <a:r>
              <a:rPr lang="en-US" sz="3200" dirty="0" smtClean="0">
                <a:solidFill>
                  <a:srgbClr val="00B050"/>
                </a:solidFill>
              </a:rPr>
              <a:t>of </a:t>
            </a:r>
            <a:r>
              <a:rPr lang="en-US" sz="3200" dirty="0" smtClean="0"/>
              <a:t>after it , despite does not take the preposition 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917686"/>
            <a:ext cx="8383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Consist takes</a:t>
            </a:r>
            <a:r>
              <a:rPr lang="en-US" sz="3600" dirty="0" smtClean="0">
                <a:solidFill>
                  <a:srgbClr val="00B050"/>
                </a:solidFill>
              </a:rPr>
              <a:t> of </a:t>
            </a:r>
            <a:r>
              <a:rPr lang="en-US" sz="3600" dirty="0" smtClean="0"/>
              <a:t>, comprise does not take of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63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/>
          </a:p>
          <a:p>
            <a:r>
              <a:rPr lang="en-US" sz="3600" dirty="0"/>
              <a:t>10. Despite of  curfew (A) in some areas, minor (B) communal incidents were reported (C) from different areas of the walled city (D) No error (E)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6369" y="3581400"/>
            <a:ext cx="3230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SOURCE : </a:t>
            </a:r>
            <a:r>
              <a:rPr lang="en-IN" sz="2800" dirty="0" smtClean="0"/>
              <a:t>IBPS </a:t>
            </a:r>
            <a:r>
              <a:rPr lang="en-IN" sz="2800" dirty="0"/>
              <a:t>EXAM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4572000"/>
            <a:ext cx="1790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a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4975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/>
              <a:t>Idioms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cat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2400"/>
            <a:ext cx="8305800" cy="64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7870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Add fuel to the fire : to make a problem worse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219200"/>
            <a:ext cx="776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Bad blood : hostility / hatred between people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0802" y="1828800"/>
            <a:ext cx="6220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Blue blood : of a noble / royal family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60802" y="2362200"/>
            <a:ext cx="4927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Cake walk  : a very easy task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85102" y="2895600"/>
            <a:ext cx="7496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Grease someone’s palm : to bribe someone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85102" y="3429000"/>
            <a:ext cx="5491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Spick and span : neat and clean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0802" y="3962400"/>
            <a:ext cx="7754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Fit as a fiddle : very healthy and full of energy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532293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Bury the hatchet : to make peace / to end the rivalry and start a good relation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65338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798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Break the ice : to speak first after a prolonged silence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838200"/>
            <a:ext cx="437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Bring to book : to punish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295400"/>
            <a:ext cx="65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Breathe one’s last : to die / pass away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752600"/>
            <a:ext cx="5894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Bolt from the blue : sudden shock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7359" y="2362200"/>
            <a:ext cx="6525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Blow one’s own trumpet : to praise the self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66314" y="2895600"/>
            <a:ext cx="6596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Burn one’s fingers : to get into trouble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3505200"/>
            <a:ext cx="736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Lion’s share : the largest part of something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37360" y="4114800"/>
            <a:ext cx="7957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Tip of the iceberg : only a hint of a much larger problem/issue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029200"/>
            <a:ext cx="5813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Bolt from the blue : unexpected shock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37263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Pictures\2016-07-12 fire to fuel\fire to fuel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39200" cy="44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4446" y="0"/>
            <a:ext cx="9525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3" name="Picture 3" descr="I:\lion's sha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76200"/>
            <a:ext cx="756761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1190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7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:\tip of the icebe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199" cy="63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22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Keep one’s fingers crossed : to wish / hope for luck 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981200"/>
            <a:ext cx="867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 </a:t>
            </a:r>
            <a:r>
              <a:rPr lang="en-US" sz="2800" dirty="0" smtClean="0"/>
              <a:t>: students keep their fingers crossed before the results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267200"/>
            <a:ext cx="8763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/>
              <a:t>F</a:t>
            </a:r>
            <a:r>
              <a:rPr lang="en-US" sz="3200" dirty="0" smtClean="0"/>
              <a:t>eather in one’s cap : an achievement that one takes pride in .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26670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wolf in a sheep’s clothing : a person who looks harmless but is actually dangerous 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733800"/>
            <a:ext cx="8506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</a:t>
            </a:r>
            <a:r>
              <a:rPr lang="en-US" sz="2800" dirty="0" smtClean="0"/>
              <a:t> : most of the politicians are wolves in sheep’s clothing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304800" y="533400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Bird’s eye view : a large view / comprehensive perspective</a:t>
            </a:r>
          </a:p>
        </p:txBody>
      </p:sp>
    </p:spTree>
    <p:extLst>
      <p:ext uri="{BB962C8B-B14F-4D97-AF65-F5344CB8AC3E}">
        <p14:creationId xmlns:p14="http://schemas.microsoft.com/office/powerpoint/2010/main" val="424034170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69655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Board , Committee , Jury , Team , Government , Management are 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en-US" sz="4000" b="1" dirty="0"/>
              <a:t> </a:t>
            </a:r>
          </a:p>
          <a:p>
            <a:endParaRPr lang="en-US" sz="4000" b="1" dirty="0"/>
          </a:p>
          <a:p>
            <a:r>
              <a:rPr lang="en-US" sz="4000" b="1" dirty="0"/>
              <a:t>                     singular and plural 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3974285" y="-2197917"/>
            <a:ext cx="662032" cy="8153402"/>
          </a:xfrm>
          <a:prstGeom prst="rightBrace">
            <a:avLst>
              <a:gd name="adj1" fmla="val 6277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Image result for birds 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8" name="AutoShape 4" descr="Image result for birds 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AutoShape 6" descr="Image result for birds 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2" name="Picture 8" descr="http://i.dailymail.co.uk/i/pix/2012/10/02/article-2211502-154CC583000005DC-564_634x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184" y="381000"/>
            <a:ext cx="8532216" cy="6172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975999" y="838200"/>
            <a:ext cx="202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Bird’s eye 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48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vcvoices.org/wp-content/uploads/2015/09/wolf-in-sheeps-clot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839200" cy="6172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533400"/>
            <a:ext cx="300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wolf in a sheep’s clothing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404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C:\Users\user\Desktop\fall f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2994"/>
            <a:ext cx="8991600" cy="657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63377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1000" y="304800"/>
            <a:ext cx="838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Old habits </a:t>
            </a:r>
            <a:r>
              <a:rPr kumimoji="0" lang="en-US" sz="4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die hardly</a:t>
            </a: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  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(ESE-2012)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(a) die hard                   (b) die too hard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(c) die much hardly     (d) No improvement 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2590" y="2514600"/>
            <a:ext cx="2059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A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686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   He </a:t>
            </a:r>
            <a:r>
              <a:rPr lang="en-US" sz="4000" b="1" i="1" u="sng" dirty="0">
                <a:solidFill>
                  <a:srgbClr val="FF0000"/>
                </a:solidFill>
              </a:rPr>
              <a:t>turned a deaf ear </a:t>
            </a:r>
            <a:r>
              <a:rPr lang="en-US" sz="4000" b="1" i="1" dirty="0"/>
              <a:t>to my request 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 </a:t>
            </a:r>
          </a:p>
          <a:p>
            <a:r>
              <a:rPr lang="en-US" sz="3600" b="1" dirty="0"/>
              <a:t>  What does the underlined phrase mean? </a:t>
            </a:r>
          </a:p>
          <a:p>
            <a:endParaRPr lang="en-US" dirty="0"/>
          </a:p>
          <a:p>
            <a:pPr marL="342900" indent="-342900">
              <a:buAutoNum type="alphaLcParenBoth"/>
            </a:pPr>
            <a:r>
              <a:rPr lang="en-US" sz="4800" b="1" dirty="0"/>
              <a:t> ignored        (b) appreciated </a:t>
            </a:r>
          </a:p>
          <a:p>
            <a:pPr marL="342900" indent="-342900"/>
            <a:r>
              <a:rPr lang="en-US" sz="4800" b="1" dirty="0"/>
              <a:t>(c ) twisted        (d) returned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3962400"/>
            <a:ext cx="3772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GATE 2016 CE ,Set - 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105400"/>
            <a:ext cx="1926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14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924104"/>
            <a:ext cx="7924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Choose the most approprite set of  Words.</a:t>
            </a:r>
          </a:p>
          <a:p>
            <a:r>
              <a:rPr lang="en-US" sz="3600" b="1" dirty="0"/>
              <a:t>____  ____ Is a will , ____ is a way </a:t>
            </a:r>
            <a:r>
              <a:rPr lang="en-US" sz="2800" dirty="0"/>
              <a:t>.</a:t>
            </a:r>
          </a:p>
          <a:p>
            <a:r>
              <a:rPr lang="en-US" sz="2800" dirty="0"/>
              <a:t> </a:t>
            </a:r>
          </a:p>
          <a:p>
            <a:pPr marL="514350" indent="-514350">
              <a:buAutoNum type="alphaUcPeriod"/>
            </a:pPr>
            <a:r>
              <a:rPr lang="en-US" sz="3600" b="1" dirty="0"/>
              <a:t>Wear , there  , their</a:t>
            </a:r>
          </a:p>
          <a:p>
            <a:pPr marL="514350" indent="-514350">
              <a:buAutoNum type="alphaUcPeriod"/>
            </a:pPr>
            <a:r>
              <a:rPr lang="en-US" sz="3600" b="1" dirty="0"/>
              <a:t>Where, their, there</a:t>
            </a:r>
          </a:p>
          <a:p>
            <a:pPr marL="514350" indent="-514350">
              <a:buAutoNum type="alphaUcPeriod"/>
            </a:pPr>
            <a:r>
              <a:rPr lang="en-US" sz="3600" b="1" dirty="0"/>
              <a:t>Where, there, there</a:t>
            </a:r>
          </a:p>
          <a:p>
            <a:pPr marL="514350" indent="-514350">
              <a:buAutoNum type="alphaUcPeriod"/>
            </a:pPr>
            <a:r>
              <a:rPr lang="en-US" sz="3600" b="1" dirty="0"/>
              <a:t>Were,  their , their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300335"/>
            <a:ext cx="335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GATE 2016 C E SET : II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9684" y="5486400"/>
            <a:ext cx="1902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 dirty="0"/>
              <a:t>We should keep (a) such people (b) at an arm's length. (c) No error (d)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2362200"/>
            <a:ext cx="2656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 S E 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5204" y="4724400"/>
            <a:ext cx="4481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c   ( at arm’s length 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57200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dirty="0"/>
              <a:t>Any meaningful discussion of national integration (a) must take stock about the tendencies  (b) which threaten it. (c) No error.  (d)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4400" y="2514600"/>
            <a:ext cx="180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2819400"/>
            <a:ext cx="225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FF0000"/>
                </a:solidFill>
              </a:rPr>
              <a:t>ESE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02557" y="4114800"/>
            <a:ext cx="4660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b   ( to take stock of )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4940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Take stock of : assess / evaluate 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0"/>
            <a:ext cx="815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/>
              <a:t>She wanted to be an actress,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 (a) </a:t>
            </a:r>
            <a:r>
              <a:rPr lang="en-US" sz="4400" b="1" dirty="0"/>
              <a:t>but her father soon  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(b) </a:t>
            </a:r>
            <a:r>
              <a:rPr lang="en-US" sz="4400" b="1" dirty="0"/>
              <a:t>nipped that idea in the bud.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</a:rPr>
              <a:t> (c)  </a:t>
            </a:r>
            <a:r>
              <a:rPr lang="en-US" sz="4400" b="1" dirty="0"/>
              <a:t>No error. (d)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920425"/>
            <a:ext cx="2459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ESE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Select the alternative meaning of the underlined part of the sentence.</a:t>
            </a:r>
          </a:p>
          <a:p>
            <a:endParaRPr lang="en-US" sz="3200" dirty="0"/>
          </a:p>
          <a:p>
            <a:r>
              <a:rPr lang="en-US" sz="3200" b="1" dirty="0"/>
              <a:t>The chain snatchers </a:t>
            </a:r>
            <a:r>
              <a:rPr lang="en-US" sz="3200" b="1" u="sng" dirty="0">
                <a:solidFill>
                  <a:srgbClr val="FF0000"/>
                </a:solidFill>
              </a:rPr>
              <a:t>took to their heels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/>
              <a:t>when the police party arrived.</a:t>
            </a:r>
          </a:p>
          <a:p>
            <a:pPr marL="514350" indent="-514350">
              <a:buAutoNum type="alphaUcPeriod"/>
            </a:pPr>
            <a:r>
              <a:rPr lang="en-US" sz="3200" dirty="0"/>
              <a:t>Took shelter in a thick jungle</a:t>
            </a:r>
          </a:p>
          <a:p>
            <a:pPr marL="514350" indent="-514350">
              <a:buAutoNum type="alphaUcPeriod"/>
            </a:pPr>
            <a:r>
              <a:rPr lang="en-US" sz="3200" dirty="0"/>
              <a:t>Opened indiscriminate fire </a:t>
            </a:r>
          </a:p>
          <a:p>
            <a:pPr marL="514350" indent="-514350">
              <a:buAutoNum type="alphaUcPeriod"/>
            </a:pPr>
            <a:r>
              <a:rPr lang="en-US" sz="3200" dirty="0"/>
              <a:t>Took to flight</a:t>
            </a:r>
          </a:p>
          <a:p>
            <a:pPr marL="514350" indent="-514350">
              <a:buAutoNum type="alphaUcPeriod"/>
            </a:pPr>
            <a:r>
              <a:rPr lang="en-US" sz="3200" dirty="0"/>
              <a:t>Unconditionally surrendered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2438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GATE 15 CS+IN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4412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 sheep , fish , deer , species , offspring , aircraft , spacecraft </a:t>
            </a:r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remain  the same both for singular and plural</a:t>
            </a:r>
            <a:r>
              <a:rPr lang="en-US" sz="48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83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That boy from the town was a ……… in the sleepy village </a:t>
            </a:r>
            <a:r>
              <a:rPr lang="en-US" sz="4400" dirty="0"/>
              <a:t>.</a:t>
            </a:r>
          </a:p>
          <a:p>
            <a:r>
              <a:rPr lang="en-US" sz="4400" dirty="0"/>
              <a:t> </a:t>
            </a:r>
          </a:p>
          <a:p>
            <a:r>
              <a:rPr lang="en-US" sz="3600" b="1" dirty="0"/>
              <a:t>(a) dog out of herd  (b) sheep from the herd (c) fish out of water  (d) bird from the flock   </a:t>
            </a:r>
          </a:p>
          <a:p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38400" y="3886200"/>
            <a:ext cx="382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GATE 2015 C S + I 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7939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solidFill>
                  <a:srgbClr val="FF0000"/>
                </a:solidFill>
              </a:rPr>
              <a:t>S . S . C .   ( INCOME TAX ) EXAM 11 / 12 /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8304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As I am new to the place I </a:t>
            </a:r>
            <a:r>
              <a:rPr lang="en-IN" sz="3200" u="sng" dirty="0"/>
              <a:t>felt like a fish in water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057400"/>
            <a:ext cx="5406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( 1 )   felt like a fish in the water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667000"/>
            <a:ext cx="527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( 2 )   felt like a fish with water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76600"/>
            <a:ext cx="5542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( 3 )   felt like a fish out of water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834825"/>
            <a:ext cx="403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( 4 )    No improvement</a:t>
            </a:r>
          </a:p>
        </p:txBody>
      </p:sp>
    </p:spTree>
    <p:extLst>
      <p:ext uri="{BB962C8B-B14F-4D97-AF65-F5344CB8AC3E}">
        <p14:creationId xmlns:p14="http://schemas.microsoft.com/office/powerpoint/2010/main" val="30601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066800"/>
            <a:ext cx="57248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/>
              <a:t>PHRASAL VERBS</a:t>
            </a:r>
          </a:p>
        </p:txBody>
      </p:sp>
    </p:spTree>
    <p:extLst>
      <p:ext uri="{BB962C8B-B14F-4D97-AF65-F5344CB8AC3E}">
        <p14:creationId xmlns:p14="http://schemas.microsoft.com/office/powerpoint/2010/main" val="29932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A SIMPLE VERB FOLLOWED BY A PREPOSITION OR AN ADVERB.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752600"/>
            <a:ext cx="78263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TAKE UP </a:t>
            </a:r>
            <a:r>
              <a:rPr lang="en-IN" sz="3600" dirty="0"/>
              <a:t>: TO ACCEPT A RESPONSIBILITY .</a:t>
            </a:r>
          </a:p>
          <a:p>
            <a:r>
              <a:rPr lang="en-IN" sz="3600" dirty="0">
                <a:solidFill>
                  <a:srgbClr val="FF0000"/>
                </a:solidFill>
              </a:rPr>
              <a:t>TAKE ON </a:t>
            </a:r>
            <a:r>
              <a:rPr lang="en-IN" sz="3600" dirty="0"/>
              <a:t>: TO COMPETE .</a:t>
            </a:r>
          </a:p>
          <a:p>
            <a:r>
              <a:rPr lang="en-IN" sz="3600" dirty="0">
                <a:solidFill>
                  <a:srgbClr val="FF0000"/>
                </a:solidFill>
              </a:rPr>
              <a:t>TAKE DOWN </a:t>
            </a:r>
            <a:r>
              <a:rPr lang="en-IN" sz="3600" dirty="0"/>
              <a:t>: TO NOTE DOWN .</a:t>
            </a:r>
          </a:p>
          <a:p>
            <a:r>
              <a:rPr lang="en-IN" sz="3600" dirty="0">
                <a:solidFill>
                  <a:srgbClr val="FF0000"/>
                </a:solidFill>
              </a:rPr>
              <a:t>TAKE AFTER </a:t>
            </a:r>
            <a:r>
              <a:rPr lang="en-IN" sz="3600" dirty="0"/>
              <a:t>: TO RESEMBLE . </a:t>
            </a:r>
          </a:p>
          <a:p>
            <a:r>
              <a:rPr lang="en-IN" sz="3600" dirty="0">
                <a:solidFill>
                  <a:srgbClr val="FF0000"/>
                </a:solidFill>
              </a:rPr>
              <a:t>TAKE IN </a:t>
            </a:r>
            <a:r>
              <a:rPr lang="en-IN" sz="3600" dirty="0"/>
              <a:t>: TO UNDERSTAND .</a:t>
            </a:r>
          </a:p>
        </p:txBody>
      </p:sp>
    </p:spTree>
    <p:extLst>
      <p:ext uri="{BB962C8B-B14F-4D97-AF65-F5344CB8AC3E}">
        <p14:creationId xmlns:p14="http://schemas.microsoft.com/office/powerpoint/2010/main" val="30879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6096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FF0000"/>
                </a:solidFill>
              </a:rPr>
              <a:t>TAKE OVER </a:t>
            </a:r>
            <a:r>
              <a:rPr lang="en-IN" sz="3200" dirty="0"/>
              <a:t>: TO TAKE CONTROL .</a:t>
            </a:r>
          </a:p>
          <a:p>
            <a:r>
              <a:rPr lang="en-IN" sz="3200" dirty="0">
                <a:solidFill>
                  <a:srgbClr val="FF0000"/>
                </a:solidFill>
              </a:rPr>
              <a:t>TAKE SOME ONE THROUGH </a:t>
            </a:r>
            <a:r>
              <a:rPr lang="en-IN" sz="3200" dirty="0"/>
              <a:t>: TO EXPLAIN SOME THING TO SOME BODY IN DETAIL 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2209800"/>
            <a:ext cx="4701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FF0000"/>
                </a:solidFill>
              </a:rPr>
              <a:t>TAKE OFF </a:t>
            </a:r>
            <a:r>
              <a:rPr lang="en-IN" sz="4000" dirty="0"/>
              <a:t>: TO START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2971800"/>
            <a:ext cx="6510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TAKE PART </a:t>
            </a:r>
            <a:r>
              <a:rPr lang="en-US" sz="3200" dirty="0" smtClean="0"/>
              <a:t>: TO PARTICIPATE / JOIN IN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9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take p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896127"/>
            <a:ext cx="7360920" cy="50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629400" y="1600200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21336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18911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152400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u="sng" dirty="0"/>
              <a:t>PUT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143000"/>
            <a:ext cx="466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PUT UP : TO ESTABLISH / STAY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4292" y="1676400"/>
            <a:ext cx="384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PUT OFF : TO POSTPONE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286000"/>
            <a:ext cx="77267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PUT FORTH / FORWARD : TO OFFER AN IDEA / PLAN</a:t>
            </a:r>
          </a:p>
          <a:p>
            <a:r>
              <a:rPr lang="en-IN" sz="2800" dirty="0"/>
              <a:t>PUT ON : TO WEAR </a:t>
            </a:r>
          </a:p>
          <a:p>
            <a:r>
              <a:rPr lang="en-IN" sz="2800" dirty="0"/>
              <a:t>PUT OUT : TO EXTINGUISH </a:t>
            </a:r>
          </a:p>
          <a:p>
            <a:r>
              <a:rPr lang="en-IN" sz="2800" dirty="0"/>
              <a:t>PUT UP WITH : TO SUSTAIN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063425"/>
            <a:ext cx="482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PUT DOWN : TO WRITE DOWN 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4572000"/>
            <a:ext cx="4004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PUT OFF :  TO POST PONE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105400"/>
            <a:ext cx="4702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PUT OFF : TO RID ONESELF OFF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91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982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GATE : 2016 EE + CS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1" y="8382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Nobody knows how the Indian cricket team is going to </a:t>
            </a:r>
            <a:r>
              <a:rPr lang="en-IN" sz="3600" u="sng" dirty="0"/>
              <a:t>cope with </a:t>
            </a:r>
            <a:r>
              <a:rPr lang="en-IN" sz="3600" dirty="0"/>
              <a:t>the difficult and seamer - friendly wickets in Australia 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1" y="26670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( A ) PUT UP WITH ( b ) PUT IN WITH ( c) PUT DOWN TO  ( d ) PUT UP AGAINST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4114800"/>
            <a:ext cx="273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Answer : ( a )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58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8439" y="304800"/>
            <a:ext cx="461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GATE 2013 EC + EE + IN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1473" y="990600"/>
            <a:ext cx="9596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They were requested not to </a:t>
            </a:r>
            <a:r>
              <a:rPr lang="en-IN" sz="4400" dirty="0">
                <a:solidFill>
                  <a:srgbClr val="FF0000"/>
                </a:solidFill>
              </a:rPr>
              <a:t>quarrel</a:t>
            </a:r>
            <a:r>
              <a:rPr lang="en-IN" sz="3600" dirty="0"/>
              <a:t> with others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1" y="1847671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Which one of the following options is the closest in </a:t>
            </a:r>
            <a:r>
              <a:rPr lang="en-IN" sz="3600"/>
              <a:t>meaning ?</a:t>
            </a:r>
            <a:endParaRPr lang="en-IN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429000"/>
            <a:ext cx="9034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A . MAKE OUT B . CALL OUT C . DIG OUT D. FALL OUT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682" y="4419600"/>
            <a:ext cx="8560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d ) is the answer( meaning to fight / get into a dispute .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49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152400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CALL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38200"/>
            <a:ext cx="4939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call on  </a:t>
            </a:r>
            <a:r>
              <a:rPr lang="en-US" sz="3200" dirty="0" smtClean="0"/>
              <a:t>: to visit ( someone )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105400" y="909935"/>
            <a:ext cx="418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Call off </a:t>
            </a:r>
            <a:r>
              <a:rPr lang="en-US" sz="2800" dirty="0" smtClean="0"/>
              <a:t>: to cancel an event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752600"/>
            <a:ext cx="447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Call forth </a:t>
            </a:r>
            <a:r>
              <a:rPr lang="en-US" sz="2800" dirty="0" smtClean="0"/>
              <a:t>: to elicit a reaction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438400"/>
            <a:ext cx="588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Call for </a:t>
            </a:r>
            <a:r>
              <a:rPr lang="en-US" sz="2800" dirty="0" smtClean="0"/>
              <a:t>: publicly demand for an action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02449" y="1676400"/>
            <a:ext cx="2915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Call up </a:t>
            </a:r>
            <a:r>
              <a:rPr lang="en-US" sz="2800" dirty="0" smtClean="0"/>
              <a:t>: to phone 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352800"/>
            <a:ext cx="900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CALL OUT </a:t>
            </a:r>
            <a:r>
              <a:rPr lang="en-US" sz="2400" dirty="0" smtClean="0"/>
              <a:t>: TO shout and talk loudly / to challenge someone for a fight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023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90600"/>
            <a:ext cx="822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Dear friends ,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 </a:t>
            </a:r>
            <a:r>
              <a:rPr lang="en-US" sz="3600" dirty="0"/>
              <a:t>T</a:t>
            </a:r>
            <a:r>
              <a:rPr lang="en-US" sz="3600" dirty="0" smtClean="0"/>
              <a:t>his presentation is aimed at helping    my students in </a:t>
            </a:r>
            <a:r>
              <a:rPr lang="en-US" sz="3600" dirty="0" smtClean="0">
                <a:solidFill>
                  <a:srgbClr val="00B050"/>
                </a:solidFill>
              </a:rPr>
              <a:t>MADE EASY </a:t>
            </a:r>
            <a:r>
              <a:rPr lang="en-US" sz="3600" dirty="0" smtClean="0"/>
              <a:t>only .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8956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am forced to upload it now , because of pressure from many students but I am going to upgrade it in 10 days with some more useful information and questions.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73897" y="4419600"/>
            <a:ext cx="1207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Srinivas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4876800"/>
            <a:ext cx="2780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Faculty – Made easy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68580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 </a:t>
            </a:r>
            <a:r>
              <a:rPr lang="en-US" dirty="0" smtClean="0"/>
              <a:t>/12 / ’17</a:t>
            </a:r>
            <a:endParaRPr lang="en-US" dirty="0"/>
          </a:p>
        </p:txBody>
      </p:sp>
      <p:sp>
        <p:nvSpPr>
          <p:cNvPr id="8" name="Frame 7"/>
          <p:cNvSpPr/>
          <p:nvPr/>
        </p:nvSpPr>
        <p:spPr>
          <a:xfrm>
            <a:off x="6400800" y="621268"/>
            <a:ext cx="1524000" cy="521732"/>
          </a:xfrm>
          <a:prstGeom prst="frame">
            <a:avLst>
              <a:gd name="adj1" fmla="val 5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5334000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9 9 8 5 1 4 3 8 1 7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652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:\scanned papers\she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01039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all of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5891"/>
            <a:ext cx="7391400" cy="60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8611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304800"/>
            <a:ext cx="7870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 up </a:t>
            </a:r>
            <a:r>
              <a:rPr lang="en-US" sz="4000" dirty="0" smtClean="0"/>
              <a:t>: to try to find info in a book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1066800"/>
            <a:ext cx="6321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Look after </a:t>
            </a:r>
            <a:r>
              <a:rPr lang="en-US" sz="4400" dirty="0" smtClean="0"/>
              <a:t>: to take care of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52600"/>
            <a:ext cx="6695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 into </a:t>
            </a:r>
            <a:r>
              <a:rPr lang="en-US" sz="4000" dirty="0" smtClean="0"/>
              <a:t>: to examine the facts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460486"/>
            <a:ext cx="8810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 through </a:t>
            </a:r>
            <a:r>
              <a:rPr lang="en-US" sz="4000" dirty="0" smtClean="0"/>
              <a:t>: to read or briefly  examine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-76200" y="3276600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 forward  </a:t>
            </a:r>
            <a:r>
              <a:rPr lang="en-US" sz="4000" dirty="0" smtClean="0"/>
              <a:t>: to eagerly expect something to happen 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1" y="465838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Look down upon</a:t>
            </a:r>
            <a:r>
              <a:rPr lang="en-US" sz="4000" dirty="0" smtClean="0"/>
              <a:t>: to consider someone to be inferior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22945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457200"/>
            <a:ext cx="813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Go on : to happen  ex  ; what is going on there 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167825"/>
            <a:ext cx="6597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Go by : to pass ex : two hours went by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057400"/>
            <a:ext cx="868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 through : ( 1 ) to examine ( 2 ) to undergo / experience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23622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563940"/>
            <a:ext cx="4025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371600"/>
            <a:ext cx="67117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Uses of “THE”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5233" y="600670"/>
            <a:ext cx="3868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Unique NOUNS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1425714"/>
            <a:ext cx="6789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Moon, The  Sun , The Sky.</a:t>
            </a:r>
            <a:r>
              <a:rPr lang="en-US" sz="3200" b="1" dirty="0"/>
              <a:t> 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8919" y="2209800"/>
            <a:ext cx="2900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Holy Books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28956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 Quran ,  The Bible.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3505200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Superlative degrees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41910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The richest , The tallest</a:t>
            </a:r>
            <a:r>
              <a:rPr lang="en-US" sz="4800" b="1" dirty="0"/>
              <a:t>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066800" y="762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>
            <a:off x="1143000" y="23347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>
            <a:off x="1066800" y="3657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8382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Two  comparatives in a single sentence.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792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The</a:t>
            </a:r>
            <a:r>
              <a:rPr lang="en-US" sz="3600" b="1" dirty="0"/>
              <a:t> more  we earn , </a:t>
            </a:r>
            <a:r>
              <a:rPr lang="en-US" sz="3600" b="1" u="sng" dirty="0"/>
              <a:t>The</a:t>
            </a:r>
            <a:r>
              <a:rPr lang="en-US" sz="3600" b="1" dirty="0"/>
              <a:t> more we spend</a:t>
            </a:r>
            <a:r>
              <a:rPr lang="en-US" dirty="0"/>
              <a:t>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438400"/>
            <a:ext cx="784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The</a:t>
            </a:r>
            <a:r>
              <a:rPr lang="en-US" sz="3600" b="1" dirty="0"/>
              <a:t> harder  he thought ,</a:t>
            </a:r>
          </a:p>
          <a:p>
            <a:r>
              <a:rPr lang="en-US" sz="3600" b="1" u="sng" dirty="0"/>
              <a:t>The</a:t>
            </a:r>
            <a:r>
              <a:rPr lang="en-US" sz="3600" b="1" dirty="0"/>
              <a:t> more confused he became</a:t>
            </a:r>
            <a:r>
              <a:rPr lang="en-US" b="1" dirty="0"/>
              <a:t>,</a:t>
            </a:r>
            <a:r>
              <a:rPr lang="en-US" dirty="0"/>
              <a:t>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16992" y="990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3400"/>
            <a:ext cx="7222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FF0000"/>
                </a:solidFill>
              </a:rPr>
              <a:t>S . S . C .  SECTION OFFICER EXAM 29 / 07 / 2001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8125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The greater the demand ,</a:t>
            </a:r>
            <a:r>
              <a:rPr lang="en-IN" sz="3600" u="sng" dirty="0"/>
              <a:t> higher</a:t>
            </a:r>
            <a:r>
              <a:rPr lang="en-IN" sz="3600" dirty="0"/>
              <a:t> the price.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2590800"/>
            <a:ext cx="6263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( 1 ) high                        ( 2 ) the high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3581400"/>
            <a:ext cx="7742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/>
              <a:t>( 3 ) the higher               ( 4 ) no improvement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5830" y="4495800"/>
            <a:ext cx="2166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802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14516"/>
            <a:ext cx="8610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When we talk about  a particular person or thing we use </a:t>
            </a:r>
            <a:r>
              <a:rPr lang="en-US" sz="4000" b="1" u="sng" dirty="0"/>
              <a:t>The</a:t>
            </a:r>
            <a:r>
              <a:rPr lang="en-US" sz="3600" b="1" dirty="0"/>
              <a:t> before it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752600"/>
            <a:ext cx="7014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This is </a:t>
            </a:r>
            <a:r>
              <a:rPr lang="en-US" sz="3200" b="1" dirty="0" smtClean="0">
                <a:solidFill>
                  <a:srgbClr val="FF0000"/>
                </a:solidFill>
              </a:rPr>
              <a:t>The</a:t>
            </a:r>
            <a:r>
              <a:rPr lang="en-US" sz="3200" b="1" dirty="0" smtClean="0"/>
              <a:t>  </a:t>
            </a:r>
            <a:r>
              <a:rPr lang="en-US" sz="3200" b="1" dirty="0"/>
              <a:t>girl  who got  the  first  </a:t>
            </a:r>
            <a:r>
              <a:rPr lang="en-US" sz="3200" b="1" dirty="0" smtClean="0"/>
              <a:t>rank 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438400"/>
            <a:ext cx="6952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</a:t>
            </a:r>
            <a:r>
              <a:rPr lang="en-US" sz="3200" b="1" dirty="0"/>
              <a:t> book which I gave him is </a:t>
            </a:r>
            <a:r>
              <a:rPr lang="en-US" sz="3200" b="1" dirty="0" smtClean="0"/>
              <a:t>expensive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3149025"/>
            <a:ext cx="4555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Adjective used as a noun.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810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rich, the poor , the blind , The Old.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152400" y="533400"/>
            <a:ext cx="609600" cy="484632"/>
          </a:xfrm>
          <a:prstGeom prst="rightArrow">
            <a:avLst>
              <a:gd name="adj1" fmla="val 50000"/>
              <a:gd name="adj2" fmla="val 563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Arrow 7"/>
          <p:cNvSpPr/>
          <p:nvPr/>
        </p:nvSpPr>
        <p:spPr>
          <a:xfrm>
            <a:off x="304800" y="3200400"/>
            <a:ext cx="749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7315" y="304800"/>
            <a:ext cx="7821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Before comparative degree in case of a choice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66800"/>
            <a:ext cx="706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Ex 1: she is </a:t>
            </a:r>
            <a:r>
              <a:rPr lang="en-US" sz="3600" dirty="0" smtClean="0">
                <a:solidFill>
                  <a:srgbClr val="FF0000"/>
                </a:solidFill>
              </a:rPr>
              <a:t>the</a:t>
            </a:r>
            <a:r>
              <a:rPr lang="en-US" sz="3600" dirty="0" smtClean="0"/>
              <a:t> older of the two girls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33684" y="1792069"/>
            <a:ext cx="7918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Ex 2: he is </a:t>
            </a:r>
            <a:r>
              <a:rPr lang="en-US" sz="3600" dirty="0" smtClean="0">
                <a:solidFill>
                  <a:srgbClr val="FF0000"/>
                </a:solidFill>
              </a:rPr>
              <a:t>the</a:t>
            </a:r>
            <a:r>
              <a:rPr lang="en-US" sz="3600" dirty="0" smtClean="0"/>
              <a:t> weaker of the two players</a:t>
            </a:r>
            <a:endParaRPr lang="en-US" sz="3600" dirty="0"/>
          </a:p>
        </p:txBody>
      </p:sp>
      <p:sp>
        <p:nvSpPr>
          <p:cNvPr id="5" name="Right Arrow 4"/>
          <p:cNvSpPr/>
          <p:nvPr/>
        </p:nvSpPr>
        <p:spPr>
          <a:xfrm>
            <a:off x="316992" y="381000"/>
            <a:ext cx="673608" cy="484632"/>
          </a:xfrm>
          <a:prstGeom prst="rightArrow">
            <a:avLst>
              <a:gd name="adj1" fmla="val 23795"/>
              <a:gd name="adj2" fmla="val 36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28600" y="3048000"/>
            <a:ext cx="978408" cy="484632"/>
          </a:xfrm>
          <a:prstGeom prst="rightArrow">
            <a:avLst>
              <a:gd name="adj1" fmla="val 39517"/>
              <a:gd name="adj2" fmla="val 65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3684" y="2996625"/>
            <a:ext cx="5186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Before a unit of measurement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581400"/>
            <a:ext cx="590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 1:cloth is sold by </a:t>
            </a:r>
            <a:r>
              <a:rPr lang="en-US" sz="3600" dirty="0" smtClean="0">
                <a:solidFill>
                  <a:srgbClr val="FF0000"/>
                </a:solidFill>
              </a:rPr>
              <a:t>the</a:t>
            </a:r>
            <a:r>
              <a:rPr lang="en-US" sz="3600" dirty="0" smtClean="0"/>
              <a:t> </a:t>
            </a:r>
            <a:r>
              <a:rPr lang="en-US" sz="3600" dirty="0" err="1" smtClean="0"/>
              <a:t>metre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4459069"/>
            <a:ext cx="611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 2: Eggs are sold by </a:t>
            </a:r>
            <a:r>
              <a:rPr lang="en-US" sz="3600" dirty="0" smtClean="0">
                <a:solidFill>
                  <a:srgbClr val="FF0000"/>
                </a:solidFill>
              </a:rPr>
              <a:t>the</a:t>
            </a:r>
            <a:r>
              <a:rPr lang="en-US" sz="3600" dirty="0" smtClean="0"/>
              <a:t> dozen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58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98699"/>
            <a:ext cx="8610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1. The scenery of Kashmir___(is/are) enchanting. </a:t>
            </a:r>
          </a:p>
          <a:p>
            <a:r>
              <a:rPr lang="en-US" sz="3200" b="1" dirty="0"/>
              <a:t>2. Where____ (is/are) the scissors? </a:t>
            </a:r>
          </a:p>
          <a:p>
            <a:r>
              <a:rPr lang="en-US" sz="3200" b="1" dirty="0"/>
              <a:t>3. The cattle ___  (is/are) grazing in the ground.</a:t>
            </a:r>
          </a:p>
          <a:p>
            <a:r>
              <a:rPr lang="en-US" sz="3200" b="1" dirty="0"/>
              <a:t>4. The clergy ___ (has/have) visited the church.</a:t>
            </a:r>
          </a:p>
          <a:p>
            <a:r>
              <a:rPr lang="en-US" sz="3200" b="1" dirty="0"/>
              <a:t>5. He is six ____  (feet/foot) tall.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496669"/>
            <a:ext cx="5271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Questions from  work book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152400" y="533400"/>
            <a:ext cx="978408" cy="484632"/>
          </a:xfrm>
          <a:prstGeom prst="rightArrow">
            <a:avLst>
              <a:gd name="adj1" fmla="val 29036"/>
              <a:gd name="adj2" fmla="val 47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457200"/>
            <a:ext cx="5221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Before the armed forces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647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: </a:t>
            </a:r>
            <a:r>
              <a:rPr lang="en-US" sz="3200" dirty="0"/>
              <a:t>T</a:t>
            </a:r>
            <a:r>
              <a:rPr lang="en-US" sz="3200" dirty="0" smtClean="0"/>
              <a:t>he army ,The navy ,The air force</a:t>
            </a:r>
            <a:r>
              <a:rPr lang="en-US" sz="3200" dirty="0"/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28600" y="2258568"/>
            <a:ext cx="978408" cy="484632"/>
          </a:xfrm>
          <a:prstGeom prst="rightArrow">
            <a:avLst>
              <a:gd name="adj1" fmla="val 23795"/>
              <a:gd name="adj2" fmla="val 36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1" y="22098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Before the dynasties , empires , wars , revolutions , centuries.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239869"/>
            <a:ext cx="8763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 : The </a:t>
            </a:r>
            <a:r>
              <a:rPr lang="en-US" sz="2800" dirty="0"/>
              <a:t>G</a:t>
            </a:r>
            <a:r>
              <a:rPr lang="en-US" sz="2800" dirty="0" smtClean="0"/>
              <a:t>upta dynasty , The red revolution , The civil war , The seventh century , The </a:t>
            </a:r>
            <a:r>
              <a:rPr lang="en-US" sz="2800" dirty="0"/>
              <a:t>B</a:t>
            </a:r>
            <a:r>
              <a:rPr lang="en-US" sz="2800" dirty="0" smtClean="0"/>
              <a:t>ritish empire , The middle ages , The Vedic ages.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18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34425"/>
            <a:ext cx="7377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Before the names of physical positions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383" y="1524000"/>
            <a:ext cx="6944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right , The Left , The Middle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5909" y="2477869"/>
            <a:ext cx="481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Important Designations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352800"/>
            <a:ext cx="720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P.M, The C.M, The President.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6200" y="658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304800" y="2590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11759"/>
            <a:ext cx="62046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/>
              <a:t>Cardinal</a:t>
            </a:r>
            <a:r>
              <a:rPr lang="en-US" sz="4400" b="1" dirty="0"/>
              <a:t>        -         </a:t>
            </a:r>
            <a:r>
              <a:rPr lang="en-US" sz="4400" b="1" u="sng" dirty="0"/>
              <a:t>Ordinal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2187476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One</a:t>
            </a:r>
          </a:p>
          <a:p>
            <a:r>
              <a:rPr lang="en-US" sz="4800" b="1" dirty="0"/>
              <a:t>Two</a:t>
            </a:r>
          </a:p>
          <a:p>
            <a:r>
              <a:rPr lang="en-US" sz="4800" b="1" dirty="0"/>
              <a:t>Three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2263676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The First</a:t>
            </a:r>
          </a:p>
          <a:p>
            <a:r>
              <a:rPr lang="en-US" sz="4800" b="1" dirty="0"/>
              <a:t>The second</a:t>
            </a:r>
          </a:p>
          <a:p>
            <a:r>
              <a:rPr lang="en-US" sz="4800" b="1" dirty="0"/>
              <a:t>The third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5093" y="304800"/>
            <a:ext cx="6295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Before Ordinal Numbers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74192" y="505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4833" y="381000"/>
            <a:ext cx="3774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Political Parties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7734" y="1066800"/>
            <a:ext cx="370806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 BJP ,The  RJD.</a:t>
            </a:r>
          </a:p>
          <a:p>
            <a:r>
              <a:rPr lang="en-US" sz="32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0186" y="1600200"/>
            <a:ext cx="4030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Historical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2834" y="2971800"/>
            <a:ext cx="5212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Quit India movement.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2444" y="2362200"/>
            <a:ext cx="4063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Salt Satyagraha.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5169" y="3657600"/>
            <a:ext cx="7668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/>
              <a:t>Names of  Musical  Instruments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4495800"/>
            <a:ext cx="4149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guitar, The flute.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533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>
            <a:off x="304800" y="1801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>
            <a:off x="457200" y="3810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516559"/>
            <a:ext cx="7504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He is good at playing </a:t>
            </a:r>
            <a:r>
              <a:rPr lang="en-IN" sz="4400" dirty="0" smtClean="0">
                <a:solidFill>
                  <a:srgbClr val="FF0000"/>
                </a:solidFill>
              </a:rPr>
              <a:t>the</a:t>
            </a:r>
            <a:r>
              <a:rPr lang="en-IN" sz="4400" dirty="0" smtClean="0"/>
              <a:t> guitar. 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669034" y="2238753"/>
            <a:ext cx="7060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He bought </a:t>
            </a:r>
            <a:r>
              <a:rPr lang="en-IN" sz="4400" dirty="0" smtClean="0">
                <a:solidFill>
                  <a:srgbClr val="FF0000"/>
                </a:solidFill>
              </a:rPr>
              <a:t>a</a:t>
            </a:r>
            <a:r>
              <a:rPr lang="en-IN" sz="4400" dirty="0" smtClean="0"/>
              <a:t> guitar yesterday .</a:t>
            </a:r>
            <a:endParaRPr lang="en-IN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818298" y="2819400"/>
            <a:ext cx="551356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She practises </a:t>
            </a:r>
            <a:r>
              <a:rPr lang="en-IN" sz="4400" dirty="0" smtClean="0">
                <a:solidFill>
                  <a:srgbClr val="FF0000"/>
                </a:solidFill>
              </a:rPr>
              <a:t>the</a:t>
            </a:r>
            <a:r>
              <a:rPr lang="en-IN" sz="4000" dirty="0" smtClean="0"/>
              <a:t> </a:t>
            </a:r>
            <a:r>
              <a:rPr lang="en-IN" sz="4000" dirty="0" err="1" smtClean="0"/>
              <a:t>veena</a:t>
            </a:r>
            <a:r>
              <a:rPr lang="en-IN" sz="4000" dirty="0" smtClean="0"/>
              <a:t> . </a:t>
            </a:r>
          </a:p>
          <a:p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13220" y="3436203"/>
            <a:ext cx="6968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She has </a:t>
            </a:r>
            <a:r>
              <a:rPr lang="en-IN" sz="4800" dirty="0" smtClean="0">
                <a:solidFill>
                  <a:srgbClr val="FF0000"/>
                </a:solidFill>
              </a:rPr>
              <a:t>a</a:t>
            </a:r>
            <a:r>
              <a:rPr lang="en-IN" sz="4800" dirty="0" smtClean="0"/>
              <a:t> </a:t>
            </a:r>
            <a:r>
              <a:rPr lang="en-IN" sz="4800" dirty="0" err="1" smtClean="0"/>
              <a:t>veena</a:t>
            </a:r>
            <a:r>
              <a:rPr lang="en-IN" sz="4800" dirty="0" smtClean="0"/>
              <a:t> at home .  </a:t>
            </a:r>
            <a:endParaRPr lang="en-IN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3048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use  </a:t>
            </a:r>
            <a:r>
              <a:rPr lang="en-IN" sz="3600" dirty="0" smtClean="0">
                <a:solidFill>
                  <a:srgbClr val="00B050"/>
                </a:solidFill>
              </a:rPr>
              <a:t>a</a:t>
            </a:r>
            <a:r>
              <a:rPr lang="en-IN" sz="3600" dirty="0" smtClean="0"/>
              <a:t>  before names of musical instrument in the sense of  </a:t>
            </a:r>
            <a:r>
              <a:rPr lang="en-IN" sz="3600" dirty="0" smtClean="0">
                <a:solidFill>
                  <a:srgbClr val="00B050"/>
                </a:solidFill>
              </a:rPr>
              <a:t>one</a:t>
            </a:r>
            <a:endParaRPr lang="en-IN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/>
              <a:t>Directions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10668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The North, The East,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8568" y="1828800"/>
            <a:ext cx="6849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/>
              <a:t>Names of Imp. Inventions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5488" y="2667000"/>
            <a:ext cx="3544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The T.V, The  P.C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429000"/>
            <a:ext cx="4382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/>
              <a:t>United countries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267200"/>
            <a:ext cx="595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U.S.A, The  U.K, The U.A.E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85800" y="685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>
            <a:off x="609600" y="20574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>
            <a:off x="685800" y="36301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172361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Cow is a useful animal, </a:t>
            </a:r>
          </a:p>
          <a:p>
            <a:r>
              <a:rPr lang="en-US" sz="4000" dirty="0"/>
              <a:t>The peacock is a beautiful bird.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572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Words which indicate Nationality.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4218" y="2401669"/>
            <a:ext cx="8035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Noun that represent the whole class.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2378" y="1219200"/>
            <a:ext cx="6161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Indians, the Americans,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81000" y="609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ight Arrow 2"/>
          <p:cNvSpPr/>
          <p:nvPr/>
        </p:nvSpPr>
        <p:spPr>
          <a:xfrm>
            <a:off x="228600" y="2514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810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Before  persons or things which are already mentioned in the same context.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213360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  </a:t>
            </a:r>
            <a:r>
              <a:rPr lang="en-US" sz="4000" b="1" u="sng" dirty="0"/>
              <a:t>The</a:t>
            </a:r>
            <a:r>
              <a:rPr lang="en-US" sz="4000" b="1" dirty="0"/>
              <a:t> person who cheated me was </a:t>
            </a:r>
          </a:p>
          <a:p>
            <a:r>
              <a:rPr lang="en-US" sz="4000" b="1" dirty="0"/>
              <a:t>    caught last night</a:t>
            </a:r>
            <a:r>
              <a:rPr lang="en-US" sz="4000" dirty="0"/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28600" y="533400"/>
            <a:ext cx="4450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657761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Before the names of</a:t>
            </a:r>
          </a:p>
          <a:p>
            <a:r>
              <a:rPr lang="en-US" sz="4000" b="1" i="1" dirty="0"/>
              <a:t>news papers &amp; magazines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0" y="19812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Hindu,</a:t>
            </a:r>
          </a:p>
          <a:p>
            <a:r>
              <a:rPr lang="en-US" sz="3600" b="1" dirty="0"/>
              <a:t>The India today.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55192" y="810768"/>
            <a:ext cx="978408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8601"/>
            <a:ext cx="7086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Before the words </a:t>
            </a:r>
            <a:r>
              <a:rPr lang="en-US" sz="4400" b="1" i="1" dirty="0"/>
              <a:t>same &amp; whole</a:t>
            </a:r>
            <a:r>
              <a:rPr lang="en-US" sz="4000" dirty="0"/>
              <a:t>.</a:t>
            </a:r>
          </a:p>
          <a:p>
            <a:r>
              <a:rPr lang="en-US" sz="3600" dirty="0"/>
              <a:t>The whole country regretted his death.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35052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Both the sisters are brilliant.</a:t>
            </a:r>
          </a:p>
          <a:p>
            <a:r>
              <a:rPr lang="en-US" sz="3600" dirty="0"/>
              <a:t>All the questions are tough.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2257961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    After the words all &amp; both when</a:t>
            </a:r>
          </a:p>
          <a:p>
            <a:r>
              <a:rPr lang="en-US" sz="4000" b="1" i="1" dirty="0"/>
              <a:t>   used with plural nouns.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1000" y="457200"/>
            <a:ext cx="762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Arrow 6"/>
          <p:cNvSpPr/>
          <p:nvPr/>
        </p:nvSpPr>
        <p:spPr>
          <a:xfrm>
            <a:off x="381000" y="2362200"/>
            <a:ext cx="74980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99170"/>
            <a:ext cx="8686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6.  I want  _____  (an advice/a piece of advice) from you. </a:t>
            </a:r>
          </a:p>
          <a:p>
            <a:r>
              <a:rPr lang="en-US" sz="2800" b="1" dirty="0"/>
              <a:t>7.  One must take care of  _____  (his/one's) own health. </a:t>
            </a:r>
          </a:p>
          <a:p>
            <a:r>
              <a:rPr lang="en-US" sz="2800" b="1" dirty="0"/>
              <a:t>8. Four ____ (hundreds/hundred) miles is a long distance. </a:t>
            </a:r>
          </a:p>
          <a:p>
            <a:r>
              <a:rPr lang="en-US" sz="2800" b="1" dirty="0"/>
              <a:t>9. The manager asked me _____ (a </a:t>
            </a:r>
            <a:r>
              <a:rPr lang="en-US" sz="2800" b="1" dirty="0" err="1"/>
              <a:t>cheque</a:t>
            </a:r>
            <a:r>
              <a:rPr lang="en-US" sz="2800" b="1" dirty="0"/>
              <a:t>/ a leaf of</a:t>
            </a:r>
          </a:p>
          <a:p>
            <a:r>
              <a:rPr lang="en-US" sz="2800" b="1" dirty="0"/>
              <a:t>     </a:t>
            </a:r>
            <a:r>
              <a:rPr lang="en-US" sz="2800" b="1" dirty="0" err="1"/>
              <a:t>cheque</a:t>
            </a:r>
            <a:r>
              <a:rPr lang="en-US" sz="2800" b="1" dirty="0"/>
              <a:t>). </a:t>
            </a:r>
          </a:p>
          <a:p>
            <a:r>
              <a:rPr lang="en-US" sz="2800" b="1" dirty="0"/>
              <a:t>10. The  _____   (off-springs/off spring) of animals are</a:t>
            </a:r>
          </a:p>
          <a:p>
            <a:r>
              <a:rPr lang="en-US" sz="2800" b="1" dirty="0"/>
              <a:t>       very much dependent on mothers for survival.</a:t>
            </a:r>
          </a:p>
          <a:p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334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BEFORE THE NAMES OF RIVERS, OCEANS, </a:t>
            </a:r>
          </a:p>
          <a:p>
            <a:r>
              <a:rPr lang="en-US" sz="3200" b="1" i="1" u="sng" dirty="0"/>
              <a:t>GROUP OF MOUTAINS</a:t>
            </a:r>
            <a:r>
              <a:rPr lang="en-US" sz="3200" b="1" i="1" dirty="0"/>
              <a:t>, </a:t>
            </a:r>
            <a:r>
              <a:rPr lang="en-US" sz="3200" b="1" i="1" dirty="0" smtClean="0"/>
              <a:t>GROUP OF ISLANDS,GULFS ,DESERTS </a:t>
            </a:r>
            <a:r>
              <a:rPr lang="en-US" sz="3200" b="1" i="1" dirty="0"/>
              <a:t>AND WATERFALLS</a:t>
            </a:r>
            <a:r>
              <a:rPr lang="en-US" sz="2800" dirty="0"/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3622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57200" y="609600"/>
            <a:ext cx="762000" cy="381000"/>
          </a:xfrm>
          <a:prstGeom prst="rightArrow">
            <a:avLst>
              <a:gd name="adj1" fmla="val 581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457200" y="2546866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 :</a:t>
            </a:r>
            <a:r>
              <a:rPr lang="en-US" sz="2800" dirty="0" smtClean="0">
                <a:solidFill>
                  <a:srgbClr val="FF0000"/>
                </a:solidFill>
              </a:rPr>
              <a:t> THE PERSIAN GULF  /  THE GANGES  / THE PACIFIC / THE SAHARA  /  THE NETHERLANDS  / THE HIMALAYAS.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2672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Note : “ The “ is not used before Everest because it is a single peak not a mountain range 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8382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Before names of trains / hotels / names of reputed organizations / names of families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4384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 : The </a:t>
            </a:r>
            <a:r>
              <a:rPr lang="en-US" sz="2800" dirty="0" err="1" smtClean="0"/>
              <a:t>shathabdhi</a:t>
            </a:r>
            <a:r>
              <a:rPr lang="en-US" sz="2800" dirty="0" smtClean="0"/>
              <a:t> express / The </a:t>
            </a:r>
            <a:r>
              <a:rPr lang="en-US" sz="2800" dirty="0" err="1" smtClean="0"/>
              <a:t>Taj</a:t>
            </a:r>
            <a:r>
              <a:rPr lang="en-US" sz="2800" dirty="0" smtClean="0"/>
              <a:t> / The U.N.O. , The W.H.O. / The </a:t>
            </a:r>
            <a:r>
              <a:rPr lang="en-US" sz="2800" dirty="0" err="1"/>
              <a:t>T</a:t>
            </a:r>
            <a:r>
              <a:rPr lang="en-US" sz="2800" dirty="0" err="1" smtClean="0"/>
              <a:t>atas</a:t>
            </a:r>
            <a:r>
              <a:rPr lang="en-US" sz="2800" dirty="0" smtClean="0"/>
              <a:t> / The </a:t>
            </a:r>
            <a:r>
              <a:rPr lang="en-US" sz="2800" dirty="0" err="1"/>
              <a:t>B</a:t>
            </a:r>
            <a:r>
              <a:rPr lang="en-US" sz="2800" dirty="0" err="1" smtClean="0"/>
              <a:t>irlas</a:t>
            </a:r>
            <a:r>
              <a:rPr lang="en-US" sz="2800" dirty="0" smtClean="0"/>
              <a:t> / The </a:t>
            </a:r>
            <a:r>
              <a:rPr lang="en-US" sz="2800" dirty="0" err="1" smtClean="0"/>
              <a:t>kapoors</a:t>
            </a:r>
            <a:r>
              <a:rPr lang="en-US" sz="2800" dirty="0" smtClean="0"/>
              <a:t> 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034334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87959"/>
            <a:ext cx="7345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/>
              <a:t>USAGE OF INDEFINITE ARTICLE</a:t>
            </a:r>
          </a:p>
        </p:txBody>
      </p:sp>
    </p:spTree>
    <p:extLst>
      <p:ext uri="{BB962C8B-B14F-4D97-AF65-F5344CB8AC3E}">
        <p14:creationId xmlns:p14="http://schemas.microsoft.com/office/powerpoint/2010/main" val="31140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304800"/>
            <a:ext cx="723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  is used before the words beginning with consonant  sound .                                                 </a:t>
            </a:r>
            <a:r>
              <a:rPr lang="en-US" sz="3200" dirty="0" smtClean="0">
                <a:solidFill>
                  <a:srgbClr val="FF0000"/>
                </a:solidFill>
              </a:rPr>
              <a:t>AN</a:t>
            </a:r>
            <a:r>
              <a:rPr lang="en-US" sz="3200" dirty="0" smtClean="0"/>
              <a:t> is used before the words beginning with vowel sound 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67180" y="2630269"/>
            <a:ext cx="648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    </a:t>
            </a:r>
            <a:r>
              <a:rPr lang="en-US" sz="3600" dirty="0" smtClean="0">
                <a:solidFill>
                  <a:srgbClr val="00B050"/>
                </a:solidFill>
              </a:rPr>
              <a:t>A E I O U    </a:t>
            </a:r>
            <a:r>
              <a:rPr lang="en-US" sz="3600" dirty="0" smtClean="0"/>
              <a:t>are  called  vowels .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429000"/>
            <a:ext cx="7726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Rest of the  21  letters are called consonants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539532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906959"/>
            <a:ext cx="9430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/>
              <a:t>One , universal , </a:t>
            </a:r>
            <a:r>
              <a:rPr lang="en-IN" sz="4400" b="1" dirty="0" smtClean="0"/>
              <a:t>university , </a:t>
            </a:r>
            <a:r>
              <a:rPr lang="en-IN" sz="4400" b="1" dirty="0"/>
              <a:t>E</a:t>
            </a:r>
            <a:r>
              <a:rPr lang="en-IN" sz="4400" b="1" dirty="0" smtClean="0"/>
              <a:t>uropean   </a:t>
            </a:r>
            <a:endParaRPr lang="en-IN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74028" y="1676400"/>
            <a:ext cx="7008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/>
              <a:t>Union , unique , utensil , utopia.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304800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4800" y="2384286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124200"/>
            <a:ext cx="837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HOUR , HONEST MAN , HONOURABLE PERSON </a:t>
            </a:r>
            <a:r>
              <a:rPr lang="en-IN" sz="3200" dirty="0"/>
              <a:t>,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6363" y="3886200"/>
            <a:ext cx="6698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S.I. ,       L.L.B.,      M.A.,     M.B.A.</a:t>
            </a:r>
            <a:r>
              <a:rPr lang="en-IN" sz="36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183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90600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 </a:t>
            </a:r>
            <a:endParaRPr lang="en-IN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04800"/>
            <a:ext cx="6335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A  SUB - INSPECTOR</a:t>
            </a:r>
            <a:endParaRPr lang="en-IN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348454" y="1371600"/>
            <a:ext cx="31021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 smtClean="0"/>
              <a:t>An  S . I .</a:t>
            </a:r>
            <a:endParaRPr lang="en-IN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718137"/>
            <a:ext cx="35873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A  lawyer   </a:t>
            </a:r>
            <a:endParaRPr lang="en-IN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5305860" y="3581400"/>
            <a:ext cx="3533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An  L . L . B .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2943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33400"/>
            <a:ext cx="835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IT IS USED : INSTEAD OF THE WORD </a:t>
            </a:r>
            <a:r>
              <a:rPr lang="en-IN" sz="3600" b="1" dirty="0">
                <a:solidFill>
                  <a:srgbClr val="FF0000"/>
                </a:solidFill>
              </a:rPr>
              <a:t>ONE</a:t>
            </a:r>
            <a:r>
              <a:rPr lang="en-IN" sz="3600" b="1" dirty="0"/>
              <a:t> </a:t>
            </a:r>
            <a:r>
              <a:rPr lang="en-IN" sz="3600" dirty="0"/>
              <a:t>,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8826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solidFill>
                  <a:srgbClr val="FF0000"/>
                </a:solidFill>
              </a:rPr>
              <a:t>EVERY</a:t>
            </a:r>
            <a:r>
              <a:rPr lang="en-IN" sz="4000" b="1" dirty="0"/>
              <a:t> , IN </a:t>
            </a:r>
            <a:r>
              <a:rPr lang="en-IN" sz="4000" b="1" dirty="0">
                <a:solidFill>
                  <a:srgbClr val="FF0000"/>
                </a:solidFill>
              </a:rPr>
              <a:t>EXCLAMATIONS</a:t>
            </a:r>
            <a:r>
              <a:rPr lang="en-IN" sz="4000" b="1" dirty="0"/>
              <a:t> , AFTER THE</a:t>
            </a:r>
            <a:r>
              <a:rPr lang="en-IN" sz="4000" dirty="0"/>
              <a:t>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133600"/>
            <a:ext cx="8494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WORD   </a:t>
            </a:r>
            <a:r>
              <a:rPr lang="en-IN" sz="3600" b="1" dirty="0">
                <a:solidFill>
                  <a:srgbClr val="FF0000"/>
                </a:solidFill>
              </a:rPr>
              <a:t>“ SUCH “ </a:t>
            </a:r>
            <a:r>
              <a:rPr lang="en-IN" sz="3600" b="1" dirty="0"/>
              <a:t>, WITH WORDS LIKE </a:t>
            </a:r>
            <a:r>
              <a:rPr lang="en-IN" sz="3600" b="1" dirty="0">
                <a:solidFill>
                  <a:srgbClr val="FF0000"/>
                </a:solidFill>
              </a:rPr>
              <a:t>FEW</a:t>
            </a:r>
            <a:r>
              <a:rPr lang="en-IN" sz="3600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19400"/>
            <a:ext cx="8866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solidFill>
                  <a:srgbClr val="FF0000"/>
                </a:solidFill>
              </a:rPr>
              <a:t>LITTLE</a:t>
            </a:r>
            <a:r>
              <a:rPr lang="en-IN" sz="4000" b="1" dirty="0"/>
              <a:t> TO EXPRESS A POSITIVE SENSE </a:t>
            </a:r>
            <a:r>
              <a:rPr lang="en-IN" sz="4000" dirty="0" smtClean="0"/>
              <a:t>,  </a:t>
            </a:r>
            <a:endParaRPr lang="en-I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71651" y="3657600"/>
            <a:ext cx="7298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Before a singular countable noun.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6480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75382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have</a:t>
            </a:r>
            <a:r>
              <a:rPr lang="en-US" sz="3200" dirty="0" smtClean="0">
                <a:solidFill>
                  <a:srgbClr val="FF0000"/>
                </a:solidFill>
              </a:rPr>
              <a:t> a </a:t>
            </a:r>
            <a:r>
              <a:rPr lang="en-US" sz="3200" dirty="0" smtClean="0"/>
              <a:t>cousin in France ( one cousin ) , there is an </a:t>
            </a:r>
            <a:r>
              <a:rPr lang="en-US" sz="3200" dirty="0" err="1" smtClean="0"/>
              <a:t>umberella</a:t>
            </a:r>
            <a:r>
              <a:rPr lang="en-US" sz="3200" dirty="0" smtClean="0"/>
              <a:t> ( one ) 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250" y="1625025"/>
            <a:ext cx="866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earns rs.500 /- </a:t>
            </a:r>
            <a:r>
              <a:rPr lang="en-US" sz="3200" dirty="0" smtClean="0">
                <a:solidFill>
                  <a:srgbClr val="FF0000"/>
                </a:solidFill>
              </a:rPr>
              <a:t>an</a:t>
            </a:r>
            <a:r>
              <a:rPr lang="en-US" sz="3200" dirty="0" smtClean="0"/>
              <a:t> hour ( every hour / per hour 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096869"/>
            <a:ext cx="7907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She comes here twice in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 week ( every week 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238780"/>
            <a:ext cx="1556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xamples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576" y="2691825"/>
            <a:ext cx="8301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 wonderful book ! / what</a:t>
            </a:r>
            <a:r>
              <a:rPr lang="en-US" sz="2800" dirty="0" smtClean="0">
                <a:solidFill>
                  <a:srgbClr val="FF0000"/>
                </a:solidFill>
              </a:rPr>
              <a:t> a </a:t>
            </a:r>
            <a:r>
              <a:rPr lang="en-US" sz="2800" dirty="0" smtClean="0"/>
              <a:t>beautiful </a:t>
            </a:r>
            <a:r>
              <a:rPr lang="en-US" sz="2800" dirty="0" err="1" smtClean="0"/>
              <a:t>bungallow</a:t>
            </a:r>
            <a:r>
              <a:rPr lang="en-US" sz="2800" dirty="0" smtClean="0"/>
              <a:t> !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940358" y="3200400"/>
            <a:ext cx="208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 dirty="0" smtClean="0"/>
              <a:t>xclamations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20040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32004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58865" y="3657600"/>
            <a:ext cx="750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have never read such </a:t>
            </a:r>
            <a:r>
              <a:rPr lang="en-US" sz="3200" dirty="0" smtClean="0">
                <a:solidFill>
                  <a:srgbClr val="FF0000"/>
                </a:solidFill>
              </a:rPr>
              <a:t>an</a:t>
            </a:r>
            <a:r>
              <a:rPr lang="en-US" sz="3200" dirty="0" smtClean="0"/>
              <a:t> interesting novel .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75147" y="4267200"/>
            <a:ext cx="501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have</a:t>
            </a:r>
            <a:r>
              <a:rPr lang="en-US" sz="3200" dirty="0" smtClean="0">
                <a:solidFill>
                  <a:srgbClr val="FF0000"/>
                </a:solidFill>
              </a:rPr>
              <a:t> a </a:t>
            </a:r>
            <a:r>
              <a:rPr lang="en-US" sz="3200" dirty="0" smtClean="0"/>
              <a:t>little money with me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839713" y="4267200"/>
            <a:ext cx="277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some money )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1763" y="4851975"/>
            <a:ext cx="813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 few students in our class are interested in the special class .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477975" y="5801380"/>
            <a:ext cx="2703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some students )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7620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( 1 )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6764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( 2 )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213360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( 3 ) 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738735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( 4 )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37338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( 5 )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0" y="43434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( 6 )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" y="48768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( 7 )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1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dirty="0"/>
              <a:t>It is a fact (a)   that cereals constitute  major part (b)  of the diet of our people. (c)  No error (d)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2209800"/>
            <a:ext cx="1887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ESE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3124200"/>
            <a:ext cx="359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Answer : a major part .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40386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Explanation</a:t>
            </a:r>
            <a:r>
              <a:rPr lang="en-US" sz="2800" dirty="0" smtClean="0"/>
              <a:t> : we need to use an indefinite article ( A /AN ) before a singular countable noun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Choose the grammatically   INCORRECT sentence</a:t>
            </a:r>
            <a:r>
              <a:rPr lang="en-US" sz="3200" dirty="0"/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909697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3200" dirty="0"/>
              <a:t> He is of Asian origin.  </a:t>
            </a:r>
          </a:p>
          <a:p>
            <a:pPr marL="342900" indent="-342900">
              <a:buAutoNum type="alphaLcParenBoth"/>
            </a:pPr>
            <a:r>
              <a:rPr lang="en-US" sz="3200" dirty="0"/>
              <a:t> They belonged to Africa.</a:t>
            </a:r>
          </a:p>
          <a:p>
            <a:pPr marL="342900" indent="-342900">
              <a:buAutoNum type="alphaLcParenBoth"/>
            </a:pPr>
            <a:r>
              <a:rPr lang="en-US" sz="3200" dirty="0"/>
              <a:t> She is an European.  </a:t>
            </a:r>
          </a:p>
          <a:p>
            <a:pPr marL="342900" indent="-342900">
              <a:buAutoNum type="alphaLcParenBoth"/>
            </a:pPr>
            <a:r>
              <a:rPr lang="en-US" sz="3200" dirty="0"/>
              <a:t> They migrated from India to Australia.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3124200"/>
            <a:ext cx="3163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/>
              <a:t>GATE 2013 ME + CS + PI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4558" y="3657600"/>
            <a:ext cx="2153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Answer : ( c )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4191000"/>
            <a:ext cx="824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Explanation : </a:t>
            </a:r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uropean begins with a vowel ( E ) but it gives a consonant sound 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1674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Dozen , hundred , thousand , lakh , million , crore are expressed in singular when used with a </a:t>
            </a:r>
            <a:r>
              <a:rPr lang="en-IN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definite</a:t>
            </a:r>
            <a:r>
              <a:rPr lang="en-IN" sz="3600" dirty="0"/>
              <a:t> number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551" y="2249269"/>
            <a:ext cx="8447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Five hundred </a:t>
            </a:r>
            <a:r>
              <a:rPr lang="en-IN" sz="3600" dirty="0"/>
              <a:t>students wrote the mock test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895600"/>
            <a:ext cx="8307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Hundreds</a:t>
            </a:r>
            <a:r>
              <a:rPr lang="en-IN" sz="3600" dirty="0"/>
              <a:t> of students wrote the mock test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892" y="3468469"/>
            <a:ext cx="812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Several / many /few hundreds of students.</a:t>
            </a:r>
          </a:p>
        </p:txBody>
      </p:sp>
    </p:spTree>
    <p:extLst>
      <p:ext uri="{BB962C8B-B14F-4D97-AF65-F5344CB8AC3E}">
        <p14:creationId xmlns:p14="http://schemas.microsoft.com/office/powerpoint/2010/main" val="19082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3259"/>
            <a:ext cx="8763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The Tamil </a:t>
            </a:r>
            <a:r>
              <a:rPr lang="en-US" sz="2800" b="1" i="1" dirty="0" smtClean="0"/>
              <a:t>version </a:t>
            </a:r>
            <a:r>
              <a:rPr lang="en-US" sz="2800" b="1" i="1" dirty="0"/>
              <a:t>of ______ John Abraham- starrer Madras Café ---- cleared by the Censor Board with no cuts  last week, but the film “s distributors ___ no takers among the exhibitors for a release in  Tamil Nadu ____ this Friday.</a:t>
            </a:r>
          </a:p>
          <a:p>
            <a:endParaRPr lang="en-US" sz="2800" b="1" dirty="0"/>
          </a:p>
          <a:p>
            <a:r>
              <a:rPr lang="en-US" sz="3200" b="1" dirty="0"/>
              <a:t>(a) Mr. , was, found, on   (b) a, was, found, at   </a:t>
            </a:r>
          </a:p>
          <a:p>
            <a:r>
              <a:rPr lang="en-US" sz="3200" b="1" dirty="0"/>
              <a:t>(c)  the, was, found, on    (d) a, being, find,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224135"/>
            <a:ext cx="449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GATE 2015 ME + CE (Online Exam)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8510" y="4495800"/>
            <a:ext cx="2153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( c )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1045" y="285690"/>
            <a:ext cx="312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GATE 2016 EE + CS  SET I - II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858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The man who is now a municipal commissioner worked as ____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218" y="2057400"/>
            <a:ext cx="7155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UcParenBoth"/>
            </a:pPr>
            <a:r>
              <a:rPr lang="en-IN" sz="3600" dirty="0"/>
              <a:t>the security guard at a university </a:t>
            </a:r>
          </a:p>
          <a:p>
            <a:r>
              <a:rPr lang="en-IN" sz="3600" dirty="0"/>
              <a:t>(B)  a security guard at the university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276600"/>
            <a:ext cx="7476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(C) a security guard at university  </a:t>
            </a:r>
          </a:p>
          <a:p>
            <a:r>
              <a:rPr lang="en-IN" sz="3600" dirty="0"/>
              <a:t>(D) the security guard at the university </a:t>
            </a:r>
          </a:p>
        </p:txBody>
      </p:sp>
    </p:spTree>
    <p:extLst>
      <p:ext uri="{BB962C8B-B14F-4D97-AF65-F5344CB8AC3E}">
        <p14:creationId xmlns:p14="http://schemas.microsoft.com/office/powerpoint/2010/main" val="26196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371600"/>
            <a:ext cx="5114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Answer is “ B  “ </a:t>
            </a:r>
            <a:endParaRPr lang="en-US" sz="6000" dirty="0"/>
          </a:p>
        </p:txBody>
      </p:sp>
      <p:sp>
        <p:nvSpPr>
          <p:cNvPr id="3" name="Rectangle 2"/>
          <p:cNvSpPr/>
          <p:nvPr/>
        </p:nvSpPr>
        <p:spPr>
          <a:xfrm>
            <a:off x="2895600" y="4459069"/>
            <a:ext cx="539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2"/>
              </a:rPr>
              <a:t>www.sahanafoundation</a:t>
            </a:r>
            <a:r>
              <a:rPr lang="en-US" sz="3600" dirty="0"/>
              <a:t>.net</a:t>
            </a:r>
          </a:p>
        </p:txBody>
      </p:sp>
    </p:spTree>
    <p:extLst>
      <p:ext uri="{BB962C8B-B14F-4D97-AF65-F5344CB8AC3E}">
        <p14:creationId xmlns:p14="http://schemas.microsoft.com/office/powerpoint/2010/main" val="6386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990600"/>
            <a:ext cx="6934199" cy="1015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Omission of articles </a:t>
            </a:r>
          </a:p>
        </p:txBody>
      </p:sp>
    </p:spTree>
    <p:extLst>
      <p:ext uri="{BB962C8B-B14F-4D97-AF65-F5344CB8AC3E}">
        <p14:creationId xmlns:p14="http://schemas.microsoft.com/office/powerpoint/2010/main" val="35545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-2286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</a:t>
            </a:r>
          </a:p>
          <a:p>
            <a:pPr marL="742950" indent="-742950">
              <a:buAutoNum type="arabicPeriod"/>
            </a:pPr>
            <a:r>
              <a:rPr lang="en-US" sz="3200" b="1" i="1" dirty="0"/>
              <a:t>No article is used before proper nouns</a:t>
            </a:r>
            <a:r>
              <a:rPr lang="en-US" sz="3200" dirty="0"/>
              <a:t>.    </a:t>
            </a:r>
          </a:p>
          <a:p>
            <a:pPr marL="742950" indent="-742950"/>
            <a:r>
              <a:rPr lang="en-US" sz="3200" dirty="0"/>
              <a:t>            (names of persons &amp; places)</a:t>
            </a:r>
          </a:p>
          <a:p>
            <a:r>
              <a:rPr lang="en-US" sz="3200" dirty="0"/>
              <a:t>       </a:t>
            </a:r>
            <a:r>
              <a:rPr lang="en-US" sz="3200" b="1" dirty="0"/>
              <a:t>I met  ……..  </a:t>
            </a:r>
            <a:r>
              <a:rPr lang="en-US" sz="3200" b="1" dirty="0" err="1"/>
              <a:t>Kishore</a:t>
            </a:r>
            <a:endParaRPr lang="en-US" sz="3200" b="1" dirty="0"/>
          </a:p>
          <a:p>
            <a:r>
              <a:rPr lang="en-US" sz="3200" dirty="0"/>
              <a:t>       ------ </a:t>
            </a:r>
            <a:r>
              <a:rPr lang="en-US" sz="3200" b="1" dirty="0"/>
              <a:t>Hydarabad is a large city.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1" y="2286000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Exception</a:t>
            </a:r>
            <a:r>
              <a:rPr lang="en-US" sz="2800" dirty="0" smtClean="0"/>
              <a:t> : when we compare a proper noun with another proper noun , we use the before the compared proper noun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657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Ex: </a:t>
            </a:r>
            <a:r>
              <a:rPr lang="en-US" sz="2800" dirty="0" err="1" smtClean="0"/>
              <a:t>kalidas</a:t>
            </a:r>
            <a:r>
              <a:rPr lang="en-US" sz="2800" dirty="0" smtClean="0"/>
              <a:t> is</a:t>
            </a:r>
            <a:r>
              <a:rPr lang="en-US" sz="2800" dirty="0" smtClean="0">
                <a:solidFill>
                  <a:srgbClr val="00B050"/>
                </a:solidFill>
              </a:rPr>
              <a:t> the </a:t>
            </a:r>
            <a:r>
              <a:rPr lang="en-US" sz="2800" dirty="0" err="1" smtClean="0"/>
              <a:t>shakespeare</a:t>
            </a:r>
            <a:r>
              <a:rPr lang="en-US" sz="2800" dirty="0" smtClean="0"/>
              <a:t> of India , </a:t>
            </a:r>
            <a:r>
              <a:rPr lang="en-US" sz="2800" dirty="0" err="1" smtClean="0"/>
              <a:t>prabhudeva</a:t>
            </a:r>
            <a:r>
              <a:rPr lang="en-US" sz="2800" dirty="0" smtClean="0"/>
              <a:t> is </a:t>
            </a:r>
            <a:r>
              <a:rPr lang="en-US" sz="2800" dirty="0" smtClean="0">
                <a:solidFill>
                  <a:srgbClr val="00B050"/>
                </a:solidFill>
              </a:rPr>
              <a:t>the</a:t>
            </a:r>
            <a:r>
              <a:rPr lang="en-US" sz="2800" dirty="0" smtClean="0"/>
              <a:t> </a:t>
            </a:r>
            <a:r>
              <a:rPr lang="en-US" sz="2800" dirty="0" err="1" smtClean="0"/>
              <a:t>michael</a:t>
            </a:r>
            <a:r>
              <a:rPr lang="en-US" sz="2800" dirty="0" smtClean="0"/>
              <a:t> </a:t>
            </a:r>
            <a:r>
              <a:rPr lang="en-US" sz="2800" dirty="0" err="1" smtClean="0"/>
              <a:t>jackson</a:t>
            </a:r>
            <a:r>
              <a:rPr lang="en-US" sz="2800" dirty="0" smtClean="0"/>
              <a:t> of our country 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4648200"/>
            <a:ext cx="929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 is </a:t>
            </a:r>
            <a:r>
              <a:rPr lang="en-US" sz="2400" dirty="0" smtClean="0">
                <a:solidFill>
                  <a:srgbClr val="00B050"/>
                </a:solidFill>
              </a:rPr>
              <a:t>the</a:t>
            </a:r>
            <a:r>
              <a:rPr lang="en-US" sz="2400" dirty="0" smtClean="0"/>
              <a:t> </a:t>
            </a:r>
            <a:r>
              <a:rPr lang="en-US" sz="2400" dirty="0"/>
              <a:t>E</a:t>
            </a:r>
            <a:r>
              <a:rPr lang="en-US" sz="2400" dirty="0" smtClean="0"/>
              <a:t>instein of our town . ( the most intelligent person in our town 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1816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 is </a:t>
            </a:r>
            <a:r>
              <a:rPr lang="en-US" sz="2400" dirty="0" smtClean="0">
                <a:solidFill>
                  <a:srgbClr val="00B050"/>
                </a:solidFill>
              </a:rPr>
              <a:t>an</a:t>
            </a:r>
            <a:r>
              <a:rPr lang="en-US" sz="2400" dirty="0" smtClean="0"/>
              <a:t> </a:t>
            </a:r>
            <a:r>
              <a:rPr lang="en-US" sz="2400" dirty="0"/>
              <a:t>E</a:t>
            </a:r>
            <a:r>
              <a:rPr lang="en-US" sz="2400" dirty="0" smtClean="0"/>
              <a:t>instein of our town . ( one of the most intelligent persons in our town 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35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458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</a:t>
            </a:r>
            <a:r>
              <a:rPr lang="en-US" sz="2000" dirty="0"/>
              <a:t>.   </a:t>
            </a:r>
            <a:r>
              <a:rPr lang="en-US" sz="2800" b="1" i="1" dirty="0"/>
              <a:t>No  article is used before </a:t>
            </a:r>
            <a:r>
              <a:rPr lang="en-US" sz="2800" b="1" i="1" dirty="0">
                <a:solidFill>
                  <a:srgbClr val="FF0000"/>
                </a:solidFill>
              </a:rPr>
              <a:t>material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     nouns</a:t>
            </a:r>
            <a:r>
              <a:rPr lang="en-US" sz="2800" b="1" i="1" dirty="0"/>
              <a:t> and </a:t>
            </a:r>
            <a:r>
              <a:rPr lang="en-US" sz="2800" b="1" i="1" dirty="0">
                <a:solidFill>
                  <a:srgbClr val="FF0000"/>
                </a:solidFill>
              </a:rPr>
              <a:t>abstract nouns. </a:t>
            </a:r>
            <a:endParaRPr lang="en-US" sz="2000" b="1" i="1" dirty="0">
              <a:solidFill>
                <a:srgbClr val="FF0000"/>
              </a:solidFill>
            </a:endParaRPr>
          </a:p>
          <a:p>
            <a:r>
              <a:rPr lang="en-US" sz="2000" dirty="0"/>
              <a:t>    </a:t>
            </a:r>
            <a:r>
              <a:rPr lang="en-US" sz="2800" dirty="0"/>
              <a:t>(Gold, Silver, Copper, Water, Wood, </a:t>
            </a:r>
          </a:p>
          <a:p>
            <a:r>
              <a:rPr lang="en-US" sz="2800" dirty="0"/>
              <a:t>                                                          Milk… )</a:t>
            </a:r>
          </a:p>
          <a:p>
            <a:r>
              <a:rPr lang="en-US" sz="3200" dirty="0"/>
              <a:t>   (Honesty, Wisdom, Happiness, </a:t>
            </a:r>
          </a:p>
          <a:p>
            <a:r>
              <a:rPr lang="en-US" sz="3200" dirty="0"/>
              <a:t>                                                 youth… ) </a:t>
            </a:r>
            <a:endParaRPr lang="en-US" sz="2000" dirty="0"/>
          </a:p>
          <a:p>
            <a:r>
              <a:rPr lang="en-US" sz="2400" b="1" dirty="0"/>
              <a:t> 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439180"/>
            <a:ext cx="1864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Exception :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57400" y="3429000"/>
            <a:ext cx="701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When they are made specific we use the before them 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038600"/>
            <a:ext cx="8858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 </a:t>
            </a:r>
            <a:r>
              <a:rPr lang="en-US" sz="2800" dirty="0" smtClean="0">
                <a:solidFill>
                  <a:srgbClr val="FF0000"/>
                </a:solidFill>
              </a:rPr>
              <a:t>The</a:t>
            </a:r>
            <a:r>
              <a:rPr lang="en-US" sz="2800" dirty="0" smtClean="0"/>
              <a:t> gold  imported from gulf countries is heavily taxed 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74331" y="4572000"/>
            <a:ext cx="763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The</a:t>
            </a:r>
            <a:r>
              <a:rPr lang="en-US" sz="2800" dirty="0" smtClean="0"/>
              <a:t> courage shown by </a:t>
            </a:r>
            <a:r>
              <a:rPr lang="en-US" sz="2800" dirty="0" err="1"/>
              <a:t>B</a:t>
            </a:r>
            <a:r>
              <a:rPr lang="en-US" sz="2800" dirty="0" err="1" smtClean="0"/>
              <a:t>hagat</a:t>
            </a:r>
            <a:r>
              <a:rPr lang="en-US" sz="2800" dirty="0" smtClean="0"/>
              <a:t> </a:t>
            </a:r>
            <a:r>
              <a:rPr lang="en-US" sz="2800" dirty="0" err="1" smtClean="0"/>
              <a:t>singh</a:t>
            </a:r>
            <a:r>
              <a:rPr lang="en-US" sz="2800" dirty="0" smtClean="0"/>
              <a:t> was incredible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181600"/>
            <a:ext cx="8107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The</a:t>
            </a:r>
            <a:r>
              <a:rPr lang="en-US" sz="2800" dirty="0" smtClean="0"/>
              <a:t> patience of the leader is what made him so great 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0" y="46482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057400"/>
            <a:ext cx="4359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i="1" dirty="0" smtClean="0"/>
              <a:t> </a:t>
            </a:r>
            <a:r>
              <a:rPr lang="en-IN" sz="3600" b="1" i="1" dirty="0"/>
              <a:t>The English language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7329" y="3439180"/>
            <a:ext cx="496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/>
              <a:t>THE ENGLISH  : ENGLISH PEOPLE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2712" y="4124980"/>
            <a:ext cx="486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/>
              <a:t>THE FRENCH   : FRENCH PEOPLE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2605" y="228600"/>
            <a:ext cx="6855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 article is used before names of languages 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5234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speaks the </a:t>
            </a:r>
            <a:r>
              <a:rPr lang="en-US" sz="3200" dirty="0"/>
              <a:t>E</a:t>
            </a:r>
            <a:r>
              <a:rPr lang="en-US" sz="3200" dirty="0" smtClean="0"/>
              <a:t>nglish fluently </a:t>
            </a:r>
            <a:endParaRPr lang="en-US" sz="3200" dirty="0"/>
          </a:p>
        </p:txBody>
      </p:sp>
      <p:sp>
        <p:nvSpPr>
          <p:cNvPr id="7" name="Multiply 6"/>
          <p:cNvSpPr/>
          <p:nvPr/>
        </p:nvSpPr>
        <p:spPr>
          <a:xfrm>
            <a:off x="1905000" y="762000"/>
            <a:ext cx="914400" cy="914400"/>
          </a:xfrm>
          <a:prstGeom prst="mathMultiply">
            <a:avLst>
              <a:gd name="adj1" fmla="val 6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57400" y="1447800"/>
            <a:ext cx="727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 think it is difficult to learn a  </a:t>
            </a:r>
            <a:r>
              <a:rPr lang="en-US" sz="3600" dirty="0" err="1" smtClean="0"/>
              <a:t>chinese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9" name="Multiply 8"/>
          <p:cNvSpPr/>
          <p:nvPr/>
        </p:nvSpPr>
        <p:spPr>
          <a:xfrm>
            <a:off x="6934200" y="1371600"/>
            <a:ext cx="914400" cy="914400"/>
          </a:xfrm>
          <a:prstGeom prst="mathMultiply">
            <a:avLst>
              <a:gd name="adj1" fmla="val 40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057400"/>
            <a:ext cx="2924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But we say :     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64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 startAt="4"/>
            </a:pPr>
            <a:r>
              <a:rPr lang="en-US" sz="4000" dirty="0"/>
              <a:t>No article is used before the places</a:t>
            </a:r>
          </a:p>
          <a:p>
            <a:pPr marL="742950" indent="-742950"/>
            <a:r>
              <a:rPr lang="en-US" sz="4000" dirty="0"/>
              <a:t>       like School, College,  Hospital, Office, prison , market , Church , masjid , Temple , bed , table etc . </a:t>
            </a:r>
            <a:endParaRPr lang="en-US" sz="4400" dirty="0"/>
          </a:p>
          <a:p>
            <a:r>
              <a:rPr lang="en-US" sz="4000" dirty="0"/>
              <a:t>       </a:t>
            </a:r>
            <a:r>
              <a:rPr lang="en-US" sz="4000" b="1" dirty="0"/>
              <a:t>When they are used for primary </a:t>
            </a:r>
          </a:p>
          <a:p>
            <a:r>
              <a:rPr lang="en-US" sz="4000" b="1" dirty="0"/>
              <a:t>       purpose.</a:t>
            </a:r>
          </a:p>
        </p:txBody>
      </p:sp>
    </p:spTree>
    <p:extLst>
      <p:ext uri="{BB962C8B-B14F-4D97-AF65-F5344CB8AC3E}">
        <p14:creationId xmlns:p14="http://schemas.microsoft.com/office/powerpoint/2010/main" val="6917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144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5. No article is used after words like  Sort</a:t>
            </a:r>
          </a:p>
          <a:p>
            <a:r>
              <a:rPr lang="en-US" sz="4000" dirty="0"/>
              <a:t>    of,  Kind of,  Type of  &amp; manner of…..</a:t>
            </a:r>
          </a:p>
          <a:p>
            <a:r>
              <a:rPr lang="en-US" sz="4000" dirty="0"/>
              <a:t>    </a:t>
            </a:r>
            <a:r>
              <a:rPr lang="en-US" sz="4000" b="1" dirty="0"/>
              <a:t>Eg</a:t>
            </a:r>
            <a:r>
              <a:rPr lang="en-US" sz="4000" dirty="0"/>
              <a:t> : </a:t>
            </a:r>
            <a:r>
              <a:rPr lang="en-US" sz="4000" b="1" dirty="0"/>
              <a:t>what sort </a:t>
            </a:r>
            <a:r>
              <a:rPr lang="en-US" sz="4000" b="1" dirty="0" smtClean="0"/>
              <a:t>of 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8000" b="1" dirty="0">
                <a:solidFill>
                  <a:srgbClr val="FF0000"/>
                </a:solidFill>
              </a:rPr>
              <a:t>a</a:t>
            </a:r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/>
              <a:t>bird is it ?    </a:t>
            </a:r>
          </a:p>
        </p:txBody>
      </p:sp>
      <p:sp>
        <p:nvSpPr>
          <p:cNvPr id="3" name="Multiply 2"/>
          <p:cNvSpPr/>
          <p:nvPr/>
        </p:nvSpPr>
        <p:spPr>
          <a:xfrm>
            <a:off x="4267200" y="2438400"/>
            <a:ext cx="914400" cy="914400"/>
          </a:xfrm>
          <a:prstGeom prst="mathMultiply">
            <a:avLst>
              <a:gd name="adj1" fmla="val 4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81000"/>
            <a:ext cx="6358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/>
              <a:t>Before uncountable nouns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784" y="1600200"/>
            <a:ext cx="7725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>
                <a:solidFill>
                  <a:srgbClr val="FF0000"/>
                </a:solidFill>
              </a:rPr>
              <a:t>An</a:t>
            </a:r>
            <a:r>
              <a:rPr lang="en-IN" sz="4400" b="1" dirty="0"/>
              <a:t> advice , </a:t>
            </a:r>
            <a:r>
              <a:rPr lang="en-IN" sz="4400" b="1" dirty="0">
                <a:solidFill>
                  <a:srgbClr val="FF0000"/>
                </a:solidFill>
              </a:rPr>
              <a:t>the</a:t>
            </a:r>
            <a:r>
              <a:rPr lang="en-IN" sz="4400" b="1" dirty="0"/>
              <a:t> weather , </a:t>
            </a:r>
            <a:r>
              <a:rPr lang="en-IN" sz="4400" b="1" dirty="0">
                <a:solidFill>
                  <a:srgbClr val="FF0000"/>
                </a:solidFill>
              </a:rPr>
              <a:t>a</a:t>
            </a:r>
            <a:r>
              <a:rPr lang="en-IN" sz="4400" b="1" dirty="0"/>
              <a:t> fun</a:t>
            </a:r>
            <a:r>
              <a:rPr lang="en-IN" sz="4400" dirty="0"/>
              <a:t>. </a:t>
            </a:r>
          </a:p>
        </p:txBody>
      </p:sp>
      <p:sp>
        <p:nvSpPr>
          <p:cNvPr id="4" name="Multiply 3"/>
          <p:cNvSpPr/>
          <p:nvPr/>
        </p:nvSpPr>
        <p:spPr>
          <a:xfrm>
            <a:off x="609600" y="1600200"/>
            <a:ext cx="914400" cy="914400"/>
          </a:xfrm>
          <a:prstGeom prst="mathMultiply">
            <a:avLst>
              <a:gd name="adj1" fmla="val 2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y 4"/>
          <p:cNvSpPr/>
          <p:nvPr/>
        </p:nvSpPr>
        <p:spPr>
          <a:xfrm>
            <a:off x="3429000" y="1524000"/>
            <a:ext cx="914400" cy="914400"/>
          </a:xfrm>
          <a:prstGeom prst="mathMultiply">
            <a:avLst>
              <a:gd name="adj1" fmla="val 4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324600" y="1524000"/>
            <a:ext cx="914400" cy="914400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74918"/>
            <a:ext cx="868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1. The leaders of our party (A)  in this region are not (B)  in good terms of each other. (C)  No error (D)</a:t>
            </a:r>
          </a:p>
          <a:p>
            <a:r>
              <a:rPr lang="en-US" sz="2800" b="1" dirty="0"/>
              <a:t>2. The </a:t>
            </a:r>
            <a:r>
              <a:rPr lang="en-US" sz="2800" b="1" dirty="0" err="1"/>
              <a:t>analysises</a:t>
            </a:r>
            <a:r>
              <a:rPr lang="en-US" sz="2800" b="1" dirty="0"/>
              <a:t> of the (A)  organization are (B)  very reliable. (C) No error (D)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819400"/>
            <a:ext cx="7652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Each other : 2    one another : 3 / 3+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10625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 Before the names of meals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600200"/>
            <a:ext cx="7037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  <a:r>
              <a:rPr lang="en-US" sz="4400" b="1" dirty="0"/>
              <a:t> supper , </a:t>
            </a:r>
            <a:r>
              <a:rPr lang="en-US" sz="4400" b="1" dirty="0">
                <a:solidFill>
                  <a:srgbClr val="FF0000"/>
                </a:solidFill>
              </a:rPr>
              <a:t>the</a:t>
            </a:r>
            <a:r>
              <a:rPr lang="en-US" sz="4400" b="1" dirty="0"/>
              <a:t> dinner, </a:t>
            </a:r>
            <a:r>
              <a:rPr lang="en-US" sz="4400" b="1" dirty="0">
                <a:solidFill>
                  <a:srgbClr val="FF0000"/>
                </a:solidFill>
              </a:rPr>
              <a:t>a</a:t>
            </a:r>
            <a:r>
              <a:rPr lang="en-US" sz="4400" b="1" dirty="0"/>
              <a:t> lunch</a:t>
            </a:r>
          </a:p>
        </p:txBody>
      </p:sp>
      <p:sp>
        <p:nvSpPr>
          <p:cNvPr id="6" name="Multiply 5"/>
          <p:cNvSpPr/>
          <p:nvPr/>
        </p:nvSpPr>
        <p:spPr>
          <a:xfrm>
            <a:off x="914400" y="1524000"/>
            <a:ext cx="914400" cy="914400"/>
          </a:xfrm>
          <a:prstGeom prst="mathMultiply">
            <a:avLst>
              <a:gd name="adj1" fmla="val 2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3657600" y="1600200"/>
            <a:ext cx="914400" cy="914400"/>
          </a:xfrm>
          <a:prstGeom prst="mathMultiply">
            <a:avLst>
              <a:gd name="adj1" fmla="val 3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6019800" y="1600200"/>
            <a:ext cx="914400" cy="914400"/>
          </a:xfrm>
          <a:prstGeom prst="mathMultiply">
            <a:avLst>
              <a:gd name="adj1" fmla="val 2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667000"/>
            <a:ext cx="8759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when the name of a meal is made specific , we use the before it 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05200"/>
            <a:ext cx="9320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 ( 1 ) The lunch that I had in the flight was hardly sufficient .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06737" y="4267200"/>
            <a:ext cx="774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dinner ,  we had in the </a:t>
            </a:r>
            <a:r>
              <a:rPr lang="en-US" sz="2800" dirty="0" err="1" smtClean="0"/>
              <a:t>Taj</a:t>
            </a:r>
            <a:r>
              <a:rPr lang="en-US" sz="2800" dirty="0" smtClean="0"/>
              <a:t> was quite expensive 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42672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( 2 )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5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066800"/>
            <a:ext cx="81344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We</a:t>
            </a:r>
            <a:r>
              <a:rPr lang="en-US" sz="3200" dirty="0"/>
              <a:t> /  </a:t>
            </a:r>
            <a:r>
              <a:rPr lang="en-US" sz="3200" b="1" dirty="0"/>
              <a:t>shall see him </a:t>
            </a:r>
            <a:r>
              <a:rPr lang="en-US" sz="3200" dirty="0"/>
              <a:t>/ </a:t>
            </a:r>
            <a:r>
              <a:rPr lang="en-US" sz="3200" b="1" dirty="0"/>
              <a:t>after the dinner</a:t>
            </a:r>
            <a:r>
              <a:rPr lang="en-US" sz="3200" dirty="0"/>
              <a:t> / </a:t>
            </a:r>
            <a:r>
              <a:rPr lang="en-US" sz="3200" b="1" dirty="0"/>
              <a:t>no error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543580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457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0" y="4572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53340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2020669"/>
            <a:ext cx="169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ESE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2971800"/>
            <a:ext cx="717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Answer : c </a:t>
            </a:r>
            <a:r>
              <a:rPr lang="en-US" sz="3200" dirty="0" smtClean="0"/>
              <a:t>( dinner in place of the dinner 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36544" y="4495800"/>
            <a:ext cx="424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2"/>
              </a:rPr>
              <a:t>www.sahanafoundation</a:t>
            </a:r>
            <a:r>
              <a:rPr lang="en-US" sz="2800" dirty="0" smtClean="0"/>
              <a:t>.net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102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303" y="381000"/>
            <a:ext cx="6542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/>
              <a:t>Before the names of seasons </a:t>
            </a:r>
            <a:r>
              <a:rPr lang="en-IN" sz="4000" dirty="0"/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5319" y="1371600"/>
            <a:ext cx="6260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u="sng" dirty="0">
                <a:solidFill>
                  <a:srgbClr val="FF0000"/>
                </a:solidFill>
              </a:rPr>
              <a:t>The</a:t>
            </a:r>
            <a:r>
              <a:rPr lang="en-IN" sz="4400" b="1" dirty="0"/>
              <a:t> winter ,</a:t>
            </a:r>
            <a:r>
              <a:rPr lang="en-IN" sz="4400" b="1" dirty="0">
                <a:solidFill>
                  <a:srgbClr val="FF0000"/>
                </a:solidFill>
              </a:rPr>
              <a:t> </a:t>
            </a:r>
            <a:r>
              <a:rPr lang="en-IN" sz="4400" b="1" u="sng" dirty="0">
                <a:solidFill>
                  <a:srgbClr val="FF0000"/>
                </a:solidFill>
              </a:rPr>
              <a:t>The</a:t>
            </a:r>
            <a:r>
              <a:rPr lang="en-IN" sz="4400" b="1" dirty="0">
                <a:solidFill>
                  <a:srgbClr val="FF0000"/>
                </a:solidFill>
              </a:rPr>
              <a:t> </a:t>
            </a:r>
            <a:r>
              <a:rPr lang="en-IN" sz="4400" b="1" dirty="0"/>
              <a:t>summer. </a:t>
            </a:r>
          </a:p>
        </p:txBody>
      </p:sp>
      <p:sp>
        <p:nvSpPr>
          <p:cNvPr id="4" name="Multiply 3"/>
          <p:cNvSpPr/>
          <p:nvPr/>
        </p:nvSpPr>
        <p:spPr>
          <a:xfrm>
            <a:off x="1524000" y="1371600"/>
            <a:ext cx="914400" cy="914400"/>
          </a:xfrm>
          <a:prstGeom prst="mathMultiply">
            <a:avLst>
              <a:gd name="adj1" fmla="val 2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y 4"/>
          <p:cNvSpPr/>
          <p:nvPr/>
        </p:nvSpPr>
        <p:spPr>
          <a:xfrm>
            <a:off x="4419600" y="1371600"/>
            <a:ext cx="914400" cy="914400"/>
          </a:xfrm>
          <a:prstGeom prst="mathMultiply">
            <a:avLst>
              <a:gd name="adj1" fmla="val 41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0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196" y="602159"/>
            <a:ext cx="4913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FF0000"/>
                </a:solidFill>
              </a:rPr>
              <a:t>Modes of transport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676400"/>
            <a:ext cx="5324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They will go by  </a:t>
            </a:r>
            <a:r>
              <a:rPr lang="en-IN" sz="4400" dirty="0">
                <a:solidFill>
                  <a:srgbClr val="FF0000"/>
                </a:solidFill>
              </a:rPr>
              <a:t>the</a:t>
            </a:r>
            <a:r>
              <a:rPr lang="en-IN" sz="4400" dirty="0"/>
              <a:t> 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2743200"/>
            <a:ext cx="8557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We had a pleasant journey by </a:t>
            </a:r>
            <a:r>
              <a:rPr lang="en-IN" sz="4400" dirty="0">
                <a:solidFill>
                  <a:srgbClr val="FF0000"/>
                </a:solidFill>
              </a:rPr>
              <a:t>a</a:t>
            </a:r>
            <a:r>
              <a:rPr lang="en-IN" sz="4400" dirty="0"/>
              <a:t> road</a:t>
            </a:r>
          </a:p>
        </p:txBody>
      </p:sp>
      <p:sp>
        <p:nvSpPr>
          <p:cNvPr id="5" name="Multiply 4"/>
          <p:cNvSpPr/>
          <p:nvPr/>
        </p:nvSpPr>
        <p:spPr>
          <a:xfrm>
            <a:off x="4191000" y="1676400"/>
            <a:ext cx="914400" cy="914400"/>
          </a:xfrm>
          <a:prstGeom prst="mathMultiply">
            <a:avLst>
              <a:gd name="adj1" fmla="val 14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Multiply 5"/>
          <p:cNvSpPr/>
          <p:nvPr/>
        </p:nvSpPr>
        <p:spPr>
          <a:xfrm>
            <a:off x="6781800" y="2743200"/>
            <a:ext cx="914400" cy="914400"/>
          </a:xfrm>
          <a:prstGeom prst="mathMultiply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381000" y="540603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7.    </a:t>
            </a:r>
          </a:p>
        </p:txBody>
      </p:sp>
    </p:spTree>
    <p:extLst>
      <p:ext uri="{BB962C8B-B14F-4D97-AF65-F5344CB8AC3E}">
        <p14:creationId xmlns:p14="http://schemas.microsoft.com/office/powerpoint/2010/main" val="40106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584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BEFORE NAMES OF DISEASES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838200"/>
            <a:ext cx="5749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He died of</a:t>
            </a:r>
            <a:r>
              <a:rPr lang="en-IN" sz="5400" u="sng" dirty="0"/>
              <a:t> </a:t>
            </a:r>
            <a:r>
              <a:rPr lang="en-IN" sz="5400" u="sng" dirty="0">
                <a:solidFill>
                  <a:srgbClr val="FF0000"/>
                </a:solidFill>
              </a:rPr>
              <a:t>a</a:t>
            </a:r>
            <a:r>
              <a:rPr lang="en-IN" sz="5400" dirty="0"/>
              <a:t> cancer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2791361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rgbClr val="00B050"/>
                </a:solidFill>
              </a:rPr>
              <a:t>Exception</a:t>
            </a:r>
            <a:r>
              <a:rPr lang="en-IN" sz="4000" dirty="0"/>
              <a:t> :  The plague , The </a:t>
            </a:r>
            <a:r>
              <a:rPr lang="en-IN" sz="4000" dirty="0" smtClean="0"/>
              <a:t>cholera ,         </a:t>
            </a:r>
          </a:p>
          <a:p>
            <a:r>
              <a:rPr lang="en-IN" sz="4000" dirty="0"/>
              <a:t> </a:t>
            </a:r>
            <a:r>
              <a:rPr lang="en-IN" sz="4000" dirty="0" smtClean="0"/>
              <a:t> The flu .</a:t>
            </a:r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752600"/>
            <a:ext cx="8276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FF0000"/>
                </a:solidFill>
              </a:rPr>
              <a:t>The</a:t>
            </a:r>
            <a:r>
              <a:rPr lang="en-IN" sz="4400" dirty="0"/>
              <a:t>  cancer is a </a:t>
            </a:r>
            <a:r>
              <a:rPr lang="en-IN" sz="4800" dirty="0"/>
              <a:t>dangerous</a:t>
            </a:r>
            <a:r>
              <a:rPr lang="en-IN" sz="4400" dirty="0"/>
              <a:t> disease</a:t>
            </a:r>
          </a:p>
        </p:txBody>
      </p:sp>
      <p:sp>
        <p:nvSpPr>
          <p:cNvPr id="7" name="Multiply 6"/>
          <p:cNvSpPr/>
          <p:nvPr/>
        </p:nvSpPr>
        <p:spPr>
          <a:xfrm>
            <a:off x="3810000" y="914400"/>
            <a:ext cx="914400" cy="914400"/>
          </a:xfrm>
          <a:prstGeom prst="mathMultiply">
            <a:avLst>
              <a:gd name="adj1" fmla="val 3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Multiply 7"/>
          <p:cNvSpPr/>
          <p:nvPr/>
        </p:nvSpPr>
        <p:spPr>
          <a:xfrm>
            <a:off x="762000" y="1828800"/>
            <a:ext cx="914400" cy="914400"/>
          </a:xfrm>
          <a:prstGeom prst="mathMultiply">
            <a:avLst>
              <a:gd name="adj1" fmla="val 5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609600" y="15240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3279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457200"/>
            <a:ext cx="704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 QUESTIONS FROM WORK BOOK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5580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966" y="304800"/>
            <a:ext cx="8602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smtClean="0"/>
              <a:t>Most of the residents</a:t>
            </a:r>
            <a:r>
              <a:rPr lang="en-US" sz="3600" dirty="0"/>
              <a:t> </a:t>
            </a:r>
            <a:r>
              <a:rPr lang="en-US" sz="3600" dirty="0" smtClean="0"/>
              <a:t> (A) were inside the building(B)  when it was collapsed. (C) 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No error (D) </a:t>
            </a:r>
            <a:endParaRPr lang="en-US" sz="36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817674"/>
            <a:ext cx="8839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2"/>
            </a:pPr>
            <a:r>
              <a:rPr lang="en-US" sz="3600" dirty="0" smtClean="0"/>
              <a:t>Does it matters (A) whether a cat is white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or  black (B) as long as it catches mice?. (C) </a:t>
            </a:r>
          </a:p>
          <a:p>
            <a:r>
              <a:rPr lang="en-US" sz="3600" dirty="0" smtClean="0"/>
              <a:t>       No error (D)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2209800"/>
            <a:ext cx="7588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ANS : A  ( it collapsed in place of   it was collapsed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Ans</a:t>
            </a:r>
            <a:r>
              <a:rPr lang="en-US" sz="3200" dirty="0" smtClean="0"/>
              <a:t> : A  ( DOES IT MATTER IN PLACE OF DOES IT MATTER</a:t>
            </a:r>
            <a:r>
              <a:rPr lang="en-US" sz="3200" dirty="0" smtClean="0">
                <a:solidFill>
                  <a:srgbClr val="FF0000"/>
                </a:solidFill>
              </a:rPr>
              <a:t>S 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44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4528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Do / does / did </a:t>
            </a:r>
            <a:endParaRPr lang="en-IN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676400"/>
            <a:ext cx="6473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err="1" smtClean="0"/>
              <a:t>Donot</a:t>
            </a:r>
            <a:r>
              <a:rPr lang="en-IN" sz="4800" dirty="0" smtClean="0"/>
              <a:t> / </a:t>
            </a:r>
            <a:r>
              <a:rPr lang="en-IN" sz="4800" dirty="0" err="1" smtClean="0"/>
              <a:t>doesnot</a:t>
            </a:r>
            <a:r>
              <a:rPr lang="en-IN" sz="4800" dirty="0" smtClean="0"/>
              <a:t> / </a:t>
            </a:r>
            <a:r>
              <a:rPr lang="en-IN" sz="4800" dirty="0" err="1" smtClean="0"/>
              <a:t>didnot</a:t>
            </a:r>
            <a:endParaRPr lang="en-IN" sz="4800" dirty="0"/>
          </a:p>
        </p:txBody>
      </p:sp>
      <p:sp>
        <p:nvSpPr>
          <p:cNvPr id="5" name="Plus 4"/>
          <p:cNvSpPr/>
          <p:nvPr/>
        </p:nvSpPr>
        <p:spPr>
          <a:xfrm>
            <a:off x="6172200" y="838200"/>
            <a:ext cx="1186196" cy="1219200"/>
          </a:xfrm>
          <a:prstGeom prst="mathPlus">
            <a:avLst>
              <a:gd name="adj1" fmla="val 93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7591628" y="838200"/>
            <a:ext cx="1095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 smtClean="0"/>
              <a:t>V1</a:t>
            </a:r>
            <a:endParaRPr lang="en-IN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2971800"/>
            <a:ext cx="922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 1 : PRESENT OF VERB ( GO )V 2 :  PAST FORM OF VERB( WENT )  V 3 PAST PARTICIPLE ( GONE) V 4 PRESENT PARTICIPLE ( GOING )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000"/>
            <a:ext cx="894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My friend (A) worked hard (B) with a view to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pass the examination (C). No error (D)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514600"/>
            <a:ext cx="8033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ANSWER : C ( PASSING IN PLACE OF PASS 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5977" y="3505200"/>
            <a:ext cx="8202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“ WITH A VIEW TO “ TAKES GERUND ( V 4 )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82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4. Though  it is  a month since he has left us,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(A) he has not written to us yet, (B) and we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do not know what he has been doing.(C)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No error (D) 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14400" y="4016514"/>
            <a:ext cx="7552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dirty="0"/>
              <a:t>It has been a month since he left 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4601" y="3048000"/>
            <a:ext cx="2287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A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87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52400"/>
            <a:ext cx="2154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singular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1406" y="228600"/>
            <a:ext cx="161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plural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72214" y="990600"/>
            <a:ext cx="18471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943600" y="1066800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1200835"/>
            <a:ext cx="270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A N A L Y S </a:t>
            </a:r>
            <a:r>
              <a:rPr lang="en-IN" sz="3600" dirty="0">
                <a:solidFill>
                  <a:srgbClr val="FF0000"/>
                </a:solidFill>
              </a:rPr>
              <a:t>I</a:t>
            </a:r>
            <a:r>
              <a:rPr lang="en-IN" sz="3600" dirty="0"/>
              <a:t> 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5000" y="1219200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A N A L Y S </a:t>
            </a:r>
            <a:r>
              <a:rPr lang="en-IN" sz="3600" dirty="0">
                <a:solidFill>
                  <a:srgbClr val="FF0000"/>
                </a:solidFill>
              </a:rPr>
              <a:t>E</a:t>
            </a:r>
            <a:r>
              <a:rPr lang="en-IN" sz="3600" dirty="0"/>
              <a:t> 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1752600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C R I S </a:t>
            </a:r>
            <a:r>
              <a:rPr lang="en-IN" sz="4000" dirty="0">
                <a:solidFill>
                  <a:srgbClr val="FF0000"/>
                </a:solidFill>
              </a:rPr>
              <a:t>I</a:t>
            </a:r>
            <a:r>
              <a:rPr lang="en-IN" sz="4000" dirty="0"/>
              <a:t> 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1752600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C R I S </a:t>
            </a:r>
            <a:r>
              <a:rPr lang="en-IN" sz="4000" dirty="0">
                <a:solidFill>
                  <a:srgbClr val="FF0000"/>
                </a:solidFill>
              </a:rPr>
              <a:t>E</a:t>
            </a:r>
            <a:r>
              <a:rPr lang="en-IN" sz="4000" dirty="0"/>
              <a:t> 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2362200"/>
            <a:ext cx="273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S Y N O P S </a:t>
            </a:r>
            <a:r>
              <a:rPr lang="en-IN" sz="3600" dirty="0">
                <a:solidFill>
                  <a:srgbClr val="FF0000"/>
                </a:solidFill>
              </a:rPr>
              <a:t>I</a:t>
            </a:r>
            <a:r>
              <a:rPr lang="en-IN" sz="3600" dirty="0"/>
              <a:t> 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06921" y="2438400"/>
            <a:ext cx="3135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S Y N O P S </a:t>
            </a:r>
            <a:r>
              <a:rPr lang="en-IN" sz="4000" dirty="0">
                <a:solidFill>
                  <a:srgbClr val="FF0000"/>
                </a:solidFill>
              </a:rPr>
              <a:t>E</a:t>
            </a:r>
            <a:r>
              <a:rPr lang="en-IN" sz="4000" dirty="0"/>
              <a:t> 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" y="2949714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T H E S </a:t>
            </a:r>
            <a:r>
              <a:rPr lang="en-IN" sz="4000" dirty="0">
                <a:solidFill>
                  <a:srgbClr val="FF0000"/>
                </a:solidFill>
              </a:rPr>
              <a:t>I</a:t>
            </a:r>
            <a:r>
              <a:rPr lang="en-IN" sz="4000" dirty="0"/>
              <a:t> 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9800" y="3048000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T H E S </a:t>
            </a:r>
            <a:r>
              <a:rPr lang="en-IN" sz="4000" dirty="0">
                <a:solidFill>
                  <a:srgbClr val="FF0000"/>
                </a:solidFill>
              </a:rPr>
              <a:t>E</a:t>
            </a:r>
            <a:r>
              <a:rPr lang="en-IN" sz="4000" dirty="0"/>
              <a:t> S </a:t>
            </a:r>
          </a:p>
        </p:txBody>
      </p:sp>
    </p:spTree>
    <p:extLst>
      <p:ext uri="{BB962C8B-B14F-4D97-AF65-F5344CB8AC3E}">
        <p14:creationId xmlns:p14="http://schemas.microsoft.com/office/powerpoint/2010/main" val="38760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362200"/>
            <a:ext cx="8483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 she had not visited IN PLACE OF she did not visit  </a:t>
            </a:r>
            <a:endParaRPr lang="en-IN" sz="3200" dirty="0"/>
          </a:p>
        </p:txBody>
      </p:sp>
      <p:sp>
        <p:nvSpPr>
          <p:cNvPr id="4" name="Rectangle 3"/>
          <p:cNvSpPr/>
          <p:nvPr/>
        </p:nvSpPr>
        <p:spPr>
          <a:xfrm>
            <a:off x="453289" y="457200"/>
            <a:ext cx="8385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She was ashamed  (A)  when she </a:t>
            </a:r>
            <a:r>
              <a:rPr lang="en-US" sz="3200" dirty="0" smtClean="0"/>
              <a:t>remembered </a:t>
            </a:r>
            <a:r>
              <a:rPr lang="en-US" sz="3200" dirty="0"/>
              <a:t>(B) that she did not visit </a:t>
            </a:r>
            <a:r>
              <a:rPr lang="en-US" sz="3200" dirty="0" smtClean="0"/>
              <a:t>her </a:t>
            </a:r>
            <a:r>
              <a:rPr lang="en-US" sz="3200" dirty="0"/>
              <a:t>mother for a year (C) No error (D)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9442" y="1752600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Ans</a:t>
            </a:r>
            <a:r>
              <a:rPr lang="en-US" sz="3200" dirty="0" smtClean="0"/>
              <a:t> : C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31242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Between two actions in the past , the former should be in </a:t>
            </a:r>
            <a:r>
              <a:rPr lang="en-US" sz="3600" dirty="0" smtClean="0">
                <a:solidFill>
                  <a:srgbClr val="00B050"/>
                </a:solidFill>
              </a:rPr>
              <a:t>past perfect </a:t>
            </a:r>
            <a:r>
              <a:rPr lang="en-US" sz="3600" dirty="0" smtClean="0"/>
              <a:t>and the latter should be in </a:t>
            </a:r>
            <a:r>
              <a:rPr lang="en-US" sz="3600" dirty="0" smtClean="0">
                <a:solidFill>
                  <a:srgbClr val="00B050"/>
                </a:solidFill>
              </a:rPr>
              <a:t>simple past 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763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6"/>
            </a:pPr>
            <a:r>
              <a:rPr lang="en-US" sz="3600" dirty="0" smtClean="0"/>
              <a:t>Respectfully l beg to state that (A)  I am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suffering from fever  (B)  for the past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fortnight (C)  No error (D)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956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7. I have sent you (A) a letter (B) last month.(C)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No error (D)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8538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ANSWER : B (  HAVE BEEN IN PLACE OF AM )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191000"/>
            <a:ext cx="8163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A  ( I SENT IN PLACE OF I HAVE SENT 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18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8. Were they having  (A)  a car when they  (B) </a:t>
            </a:r>
          </a:p>
          <a:p>
            <a:r>
              <a:rPr lang="en-US" sz="3600" dirty="0"/>
              <a:t>     were living  in Bangalore ?  (C) No error (D)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057400"/>
            <a:ext cx="841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A  ( did they have in place of were they having 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200400"/>
            <a:ext cx="8264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Have</a:t>
            </a:r>
            <a:r>
              <a:rPr lang="en-US" sz="3600" dirty="0" smtClean="0"/>
              <a:t> should not be expressed in </a:t>
            </a:r>
            <a:r>
              <a:rPr lang="en-US" sz="3600" dirty="0" smtClean="0">
                <a:solidFill>
                  <a:srgbClr val="FF0000"/>
                </a:solidFill>
              </a:rPr>
              <a:t>ING</a:t>
            </a:r>
            <a:r>
              <a:rPr lang="en-US" sz="3600" dirty="0" smtClean="0"/>
              <a:t> form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90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8. Were they having  (A)  a car when they  (B)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were living  in Bangalore ?  (C) No error (D)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2860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9. When Rima came to India (A)  she had to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get  used (B) to drive on the left (C) </a:t>
            </a:r>
          </a:p>
          <a:p>
            <a:r>
              <a:rPr lang="en-US" sz="3600" dirty="0" smtClean="0"/>
              <a:t>    No error (</a:t>
            </a:r>
            <a:r>
              <a:rPr lang="en-US" sz="3600" dirty="0"/>
              <a:t> </a:t>
            </a:r>
            <a:r>
              <a:rPr lang="en-US" sz="3600" dirty="0" smtClean="0"/>
              <a:t>D ) </a:t>
            </a:r>
            <a:r>
              <a:rPr lang="en-US" sz="3600" dirty="0" smtClean="0">
                <a:solidFill>
                  <a:srgbClr val="FF0000"/>
                </a:solidFill>
              </a:rPr>
              <a:t>ANS : C  ( DRIVING 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1676400"/>
            <a:ext cx="4043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ANS : A </a:t>
            </a:r>
            <a:r>
              <a:rPr lang="en-US" sz="2800" dirty="0" smtClean="0"/>
              <a:t>( DID THEY HAVE )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687669"/>
            <a:ext cx="8043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 / GET + USED TO TAKES GERUND ( V 4 )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20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0389" y="676870"/>
            <a:ext cx="1743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Have </a:t>
            </a:r>
            <a:endParaRPr lang="en-IN" sz="5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71800" y="762001"/>
            <a:ext cx="762000" cy="233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86421" y="0"/>
            <a:ext cx="212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 smtClean="0"/>
              <a:t>possess</a:t>
            </a:r>
            <a:endParaRPr lang="en-IN" sz="48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71800" y="990600"/>
            <a:ext cx="914400" cy="970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609600"/>
            <a:ext cx="12059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Take</a:t>
            </a:r>
            <a:endParaRPr lang="en-IN" sz="4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800" y="1219200"/>
            <a:ext cx="838200" cy="237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38600" y="1143000"/>
            <a:ext cx="1940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Receive</a:t>
            </a:r>
            <a:endParaRPr lang="en-IN" sz="4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971800" y="1447800"/>
            <a:ext cx="814621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86200" y="1676400"/>
            <a:ext cx="2473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Experience</a:t>
            </a:r>
            <a:endParaRPr lang="en-IN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25908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Have</a:t>
            </a:r>
            <a:r>
              <a:rPr lang="en-US" sz="2800" dirty="0" smtClean="0"/>
              <a:t> cannot be expressed in continuous tense when used in the sense of </a:t>
            </a:r>
            <a:r>
              <a:rPr lang="en-US" sz="2800" dirty="0" smtClean="0">
                <a:solidFill>
                  <a:srgbClr val="FF0000"/>
                </a:solidFill>
              </a:rPr>
              <a:t>possess 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3581400"/>
            <a:ext cx="6215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all the rest of the three senses it can be used .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425" y="4114800"/>
            <a:ext cx="627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I am having a severe headache ( experience 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4648200"/>
            <a:ext cx="689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 was having the material when I came here ( take )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80389" y="5181600"/>
            <a:ext cx="533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will have a mail next week ( receive 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24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81000"/>
            <a:ext cx="1655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MODALS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905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verb used to express the mood of a speaker is called modal auxiliary 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66045" y="1762780"/>
            <a:ext cx="227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List of modals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622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Can , could , may , might , shall , should , will , would , must , ought to , need , dare , have / had to , be to , be able to , going to . 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078069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These modals suggest </a:t>
            </a:r>
            <a:r>
              <a:rPr lang="en-US" sz="2800" dirty="0" smtClean="0"/>
              <a:t>: permission / possibility / promise / ability / advice / obligation /request / duty  / necessity / prohibition </a:t>
            </a:r>
            <a:r>
              <a:rPr lang="en-US" sz="2800" dirty="0" err="1" smtClean="0"/>
              <a:t>etc</a:t>
            </a:r>
            <a:r>
              <a:rPr lang="en-US" sz="2800" dirty="0" smtClean="0"/>
              <a:t> .</a:t>
            </a:r>
            <a:endParaRPr lang="en-US" sz="2800" dirty="0"/>
          </a:p>
        </p:txBody>
      </p:sp>
      <p:sp>
        <p:nvSpPr>
          <p:cNvPr id="7" name="Frame 6"/>
          <p:cNvSpPr/>
          <p:nvPr/>
        </p:nvSpPr>
        <p:spPr>
          <a:xfrm>
            <a:off x="3357122" y="228600"/>
            <a:ext cx="2053078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309177" y="228600"/>
            <a:ext cx="24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Uses of modals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757535"/>
            <a:ext cx="450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 </a:t>
            </a:r>
            <a:r>
              <a:rPr lang="en-US" sz="2000" dirty="0" smtClean="0"/>
              <a:t>     ability / permission / prohibition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219200"/>
            <a:ext cx="628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Examples</a:t>
            </a:r>
            <a:r>
              <a:rPr lang="en-US" sz="2000" dirty="0" smtClean="0"/>
              <a:t> : he can speak four languages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is able to speak 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6764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 I take your book ? </a:t>
            </a:r>
            <a:r>
              <a:rPr lang="en-US" sz="2000" dirty="0"/>
              <a:t> </a:t>
            </a:r>
            <a:r>
              <a:rPr lang="en-US" sz="2000" dirty="0" smtClean="0"/>
              <a:t>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permission</a:t>
            </a:r>
            <a:r>
              <a:rPr lang="en-US" sz="2000" dirty="0" smtClean="0"/>
              <a:t> ) yes you can 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permission</a:t>
            </a:r>
            <a:r>
              <a:rPr lang="en-US" sz="2000" dirty="0" smtClean="0"/>
              <a:t> ) no , you can’t 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denying permission 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00237" y="2266890"/>
            <a:ext cx="6215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You cannot go there without my permission 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prohibition</a:t>
            </a:r>
            <a:r>
              <a:rPr lang="en-US" sz="2000" dirty="0" smtClean="0"/>
              <a:t> 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33800" y="282958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Could</a:t>
            </a:r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1" y="356229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Past ability / request / permission / possibility / past improbable condition 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050268"/>
            <a:ext cx="863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Examples</a:t>
            </a:r>
            <a:r>
              <a:rPr lang="en-US" dirty="0" smtClean="0"/>
              <a:t> : I could run 10 </a:t>
            </a:r>
            <a:r>
              <a:rPr lang="en-US" dirty="0" err="1" smtClean="0"/>
              <a:t>kms</a:t>
            </a:r>
            <a:r>
              <a:rPr lang="en-US" dirty="0" smtClean="0"/>
              <a:t> at a stretch in my college days  (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past ability  : I was able to 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1" y="4431268"/>
            <a:ext cx="730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Could you please help me ? (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request </a:t>
            </a:r>
            <a:r>
              <a:rPr lang="en-US" dirty="0" smtClean="0"/>
              <a:t>) ; could I speak to you ?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permission 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4812268"/>
            <a:ext cx="408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could be a police officer (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possibility 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41997" y="5269468"/>
            <a:ext cx="657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could have done it (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 had the ability to do it but you did not 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Frame 10"/>
          <p:cNvSpPr/>
          <p:nvPr/>
        </p:nvSpPr>
        <p:spPr>
          <a:xfrm>
            <a:off x="685800" y="751820"/>
            <a:ext cx="1072629" cy="47184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3581400" y="2819400"/>
            <a:ext cx="1517849" cy="609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May</a:t>
            </a:r>
            <a:r>
              <a:rPr lang="en-US" sz="2800" dirty="0" smtClean="0"/>
              <a:t>    possibility / permission / wish or prayer / purpose / past uncertainty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062335"/>
            <a:ext cx="682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chief minister may visit our place 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possibility</a:t>
            </a:r>
            <a:r>
              <a:rPr lang="en-US" sz="2400" dirty="0" smtClean="0"/>
              <a:t> )  :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1367135"/>
            <a:ext cx="3911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May I come in ?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permission</a:t>
            </a:r>
            <a:r>
              <a:rPr lang="en-US" sz="2400" dirty="0" smtClean="0"/>
              <a:t> 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748135"/>
            <a:ext cx="8130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May his soul rest in peace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prayer</a:t>
            </a:r>
            <a:r>
              <a:rPr lang="en-US" sz="2400" dirty="0" smtClean="0"/>
              <a:t> ) ; may god bless you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wish</a:t>
            </a:r>
            <a:r>
              <a:rPr lang="en-US" sz="2400" dirty="0" smtClean="0"/>
              <a:t> )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205335"/>
            <a:ext cx="683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Walk regularly so that you may be healthy (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purpose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406836" y="2738735"/>
            <a:ext cx="1130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Might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195935"/>
            <a:ext cx="726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Possibility / as a the past form of may  / past uncertainty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3805535"/>
            <a:ext cx="7723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 might excuse them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more doubtful possibility than may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338935"/>
            <a:ext cx="8178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 said that she might go to </a:t>
            </a:r>
            <a:r>
              <a:rPr lang="en-US" sz="2400" dirty="0"/>
              <a:t>F</a:t>
            </a:r>
            <a:r>
              <a:rPr lang="en-US" sz="2400" dirty="0" smtClean="0"/>
              <a:t>rance .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 the past form of may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0083" y="5036403"/>
            <a:ext cx="8462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police might have arrested him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past uncertainty – we do not know it clearly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Frame 11"/>
          <p:cNvSpPr/>
          <p:nvPr/>
        </p:nvSpPr>
        <p:spPr>
          <a:xfrm>
            <a:off x="76200" y="76200"/>
            <a:ext cx="1295400" cy="685800"/>
          </a:xfrm>
          <a:prstGeom prst="frame">
            <a:avLst>
              <a:gd name="adj1" fmla="val 8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3124200" y="2667000"/>
            <a:ext cx="1676400" cy="609600"/>
          </a:xfrm>
          <a:prstGeom prst="frame">
            <a:avLst>
              <a:gd name="adj1" fmla="val 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09935"/>
            <a:ext cx="717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duty / obligation : we should finish the task in time 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59195" y="314980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Should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443335"/>
            <a:ext cx="832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As the past form of shall : he told me that I should listen to him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900535"/>
            <a:ext cx="685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 After the word lest : work hard lest you should fail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6193" y="2357735"/>
            <a:ext cx="8113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. Obligation in the past : you should have taken permission               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2724090"/>
            <a:ext cx="168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( You did not 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509555" y="3072825"/>
            <a:ext cx="1138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Must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805535"/>
            <a:ext cx="804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Necessity : He must consult a doctor ( stronger than should )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4262735"/>
            <a:ext cx="6232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Command :  you must follow our instructions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4796135"/>
            <a:ext cx="847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. Possibility : She must be in the office now ( stronger than may )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53412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. Past uncertainty : They must have gone home ( stronger than might have gone )</a:t>
            </a:r>
            <a:endParaRPr lang="en-US" sz="2400" dirty="0"/>
          </a:p>
        </p:txBody>
      </p:sp>
      <p:sp>
        <p:nvSpPr>
          <p:cNvPr id="4" name="Frame 3"/>
          <p:cNvSpPr/>
          <p:nvPr/>
        </p:nvSpPr>
        <p:spPr>
          <a:xfrm>
            <a:off x="3200400" y="233065"/>
            <a:ext cx="1960648" cy="681335"/>
          </a:xfrm>
          <a:prstGeom prst="frame">
            <a:avLst>
              <a:gd name="adj1" fmla="val 6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3268509" y="3072824"/>
            <a:ext cx="1608291" cy="737175"/>
          </a:xfrm>
          <a:prstGeom prst="frame">
            <a:avLst>
              <a:gd name="adj1" fmla="val 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200090"/>
            <a:ext cx="843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1 .Duty or moral obligation  : you ought to complete the work today  ( 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duty</a:t>
            </a:r>
            <a:r>
              <a:rPr lang="en-US" sz="2000" dirty="0" smtClean="0"/>
              <a:t> ) 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04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OUGHT TO    It is stronger than should but not so forceful as must.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                  it is always followed by ‘ TO ‘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1748135"/>
            <a:ext cx="584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ought help the needy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moral obligation 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1" y="219069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. Past unfulfilled action : He ought to have informed the clients ( he did not inform )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043535"/>
            <a:ext cx="913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 ought not to have spent so much (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they spent more than needed 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3606225"/>
            <a:ext cx="1656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Used to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227493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Past habit : I used to read a lot in my college days / she used to play Tennis 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20118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625" y="5341203"/>
            <a:ext cx="801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. As an adjective  ( be used to ) : I am used to taking a lot of stress . / they are used to wasting time .</a:t>
            </a:r>
            <a:endParaRPr lang="en-US" sz="2400" dirty="0"/>
          </a:p>
        </p:txBody>
      </p:sp>
      <p:sp>
        <p:nvSpPr>
          <p:cNvPr id="8" name="Frame 7"/>
          <p:cNvSpPr/>
          <p:nvPr/>
        </p:nvSpPr>
        <p:spPr>
          <a:xfrm>
            <a:off x="304801" y="228600"/>
            <a:ext cx="1676399" cy="533400"/>
          </a:xfrm>
          <a:prstGeom prst="frame">
            <a:avLst>
              <a:gd name="adj1" fmla="val 104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3505200" y="3596045"/>
            <a:ext cx="1742896" cy="594955"/>
          </a:xfrm>
          <a:prstGeom prst="frame">
            <a:avLst>
              <a:gd name="adj1" fmla="val 6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749" y="76200"/>
            <a:ext cx="34516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GENDERS</a:t>
            </a:r>
            <a:endParaRPr lang="en-IN" sz="66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219200"/>
            <a:ext cx="4257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MASCULINE : MALE</a:t>
            </a:r>
            <a:endParaRPr lang="en-I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423350" y="1219200"/>
            <a:ext cx="433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FEMININE : FEMALE</a:t>
            </a:r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1" y="2105561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COMMON  : THAT APPLIES FOR BOTH MALE AND FEMALE</a:t>
            </a:r>
            <a:endParaRPr lang="en-I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497759"/>
            <a:ext cx="775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NEUTER :  THAT HAS NO GENDER</a:t>
            </a:r>
            <a:endParaRPr lang="en-IN" sz="44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334097" y="1219200"/>
            <a:ext cx="21989" cy="852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0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228600"/>
            <a:ext cx="107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Would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69300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Request</a:t>
            </a:r>
            <a:r>
              <a:rPr lang="en-US" sz="2400" dirty="0" smtClean="0"/>
              <a:t> : would you please lend me some money ? / would you mind lending me some money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95735"/>
            <a:ext cx="767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 the past form of will </a:t>
            </a:r>
            <a:r>
              <a:rPr lang="en-US" sz="2400" dirty="0" smtClean="0"/>
              <a:t>: He said that he </a:t>
            </a:r>
            <a:r>
              <a:rPr lang="en-US" sz="2400" dirty="0" smtClean="0">
                <a:solidFill>
                  <a:srgbClr val="FF0000"/>
                </a:solidFill>
              </a:rPr>
              <a:t>would</a:t>
            </a:r>
            <a:r>
              <a:rPr lang="en-US" sz="2400" dirty="0" smtClean="0"/>
              <a:t> come home 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129135"/>
            <a:ext cx="4196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Wish</a:t>
            </a:r>
            <a:r>
              <a:rPr lang="en-US" sz="2400" dirty="0" smtClean="0"/>
              <a:t> : I would like to stay here 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39743" y="2586335"/>
            <a:ext cx="654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Choice</a:t>
            </a:r>
            <a:r>
              <a:rPr lang="en-US" sz="2400" dirty="0" smtClean="0"/>
              <a:t> : she would rather die than beg her enemy 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119735"/>
            <a:ext cx="859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Possibility</a:t>
            </a:r>
            <a:r>
              <a:rPr lang="en-US" sz="2400" dirty="0" smtClean="0"/>
              <a:t> : He would be a sports man ( possibly he is a sports man 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1" y="358860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Recurring action in the past </a:t>
            </a:r>
            <a:r>
              <a:rPr lang="en-US" sz="2400" dirty="0" smtClean="0"/>
              <a:t>: They would </a:t>
            </a:r>
            <a:r>
              <a:rPr lang="en-US" sz="2400" dirty="0" err="1" smtClean="0"/>
              <a:t>practise</a:t>
            </a:r>
            <a:r>
              <a:rPr lang="en-US" sz="2400" dirty="0" smtClean="0"/>
              <a:t> swimming in this river till last year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503003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Past improbable condition ( type 3 conditional ) :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 you had asked me , I </a:t>
            </a:r>
            <a:r>
              <a:rPr lang="en-US" sz="2400" dirty="0" smtClean="0">
                <a:solidFill>
                  <a:srgbClr val="00B050"/>
                </a:solidFill>
              </a:rPr>
              <a:t>would have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helped you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3200400" y="228600"/>
            <a:ext cx="1752600" cy="4616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3753" y="31498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Need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833735"/>
            <a:ext cx="8057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It is used both as a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main verb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auxiliary verb </a:t>
            </a:r>
            <a:r>
              <a:rPr lang="en-US" sz="2400" dirty="0" smtClean="0"/>
              <a:t>( helping verb 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5334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 a main verb it is used in</a:t>
            </a:r>
            <a:r>
              <a:rPr lang="en-US" sz="2400" dirty="0" smtClean="0">
                <a:solidFill>
                  <a:srgbClr val="00B050"/>
                </a:solidFill>
              </a:rPr>
              <a:t> positive </a:t>
            </a:r>
            <a:r>
              <a:rPr lang="en-US" sz="2400" dirty="0" smtClean="0"/>
              <a:t>sentences and as a helping verb it is used in </a:t>
            </a:r>
            <a:r>
              <a:rPr lang="en-US" sz="2400" dirty="0" smtClean="0">
                <a:solidFill>
                  <a:srgbClr val="00B050"/>
                </a:solidFill>
              </a:rPr>
              <a:t>negative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B050"/>
                </a:solidFill>
              </a:rPr>
              <a:t>interrogative </a:t>
            </a:r>
            <a:r>
              <a:rPr lang="en-US" sz="2400" dirty="0" smtClean="0"/>
              <a:t>sentences 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64368" y="3957935"/>
            <a:ext cx="619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When used as a main verb : </a:t>
            </a:r>
            <a:r>
              <a:rPr lang="en-US" sz="2400" dirty="0" smtClean="0">
                <a:solidFill>
                  <a:srgbClr val="FF0000"/>
                </a:solidFill>
              </a:rPr>
              <a:t>it takes  </a:t>
            </a:r>
            <a:r>
              <a:rPr lang="en-US" sz="2400" dirty="0" smtClean="0">
                <a:solidFill>
                  <a:srgbClr val="00B050"/>
                </a:solidFill>
              </a:rPr>
              <a:t> S </a:t>
            </a:r>
            <a:r>
              <a:rPr lang="en-US" sz="2400" dirty="0" smtClean="0">
                <a:solidFill>
                  <a:srgbClr val="FF0000"/>
                </a:solidFill>
              </a:rPr>
              <a:t>, and  </a:t>
            </a:r>
            <a:r>
              <a:rPr lang="en-US" sz="2400" dirty="0" smtClean="0">
                <a:solidFill>
                  <a:srgbClr val="00B050"/>
                </a:solidFill>
              </a:rPr>
              <a:t>To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719935"/>
            <a:ext cx="7389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When used as a helping verb :</a:t>
            </a:r>
            <a:r>
              <a:rPr lang="en-US" sz="2400" dirty="0" smtClean="0">
                <a:solidFill>
                  <a:srgbClr val="FF0000"/>
                </a:solidFill>
              </a:rPr>
              <a:t> it does not take </a:t>
            </a:r>
            <a:r>
              <a:rPr lang="en-US" sz="2400" dirty="0" smtClean="0">
                <a:solidFill>
                  <a:srgbClr val="00B050"/>
                </a:solidFill>
              </a:rPr>
              <a:t> S </a:t>
            </a:r>
            <a:r>
              <a:rPr lang="en-US" sz="2400" dirty="0" smtClean="0">
                <a:solidFill>
                  <a:srgbClr val="FF0000"/>
                </a:solidFill>
              </a:rPr>
              <a:t>and  </a:t>
            </a:r>
            <a:r>
              <a:rPr lang="en-US" sz="2400" dirty="0" smtClean="0">
                <a:solidFill>
                  <a:srgbClr val="00B050"/>
                </a:solidFill>
              </a:rPr>
              <a:t>To </a:t>
            </a:r>
            <a:r>
              <a:rPr lang="en-US" sz="2400" dirty="0" smtClean="0">
                <a:solidFill>
                  <a:srgbClr val="FF0000"/>
                </a:solidFill>
              </a:rPr>
              <a:t>.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53120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 a main verb it has a meaning ( requirement ) , as a helping verb it has no meaning .</a:t>
            </a:r>
            <a:endParaRPr lang="en-US" sz="2400" dirty="0"/>
          </a:p>
        </p:txBody>
      </p:sp>
      <p:sp>
        <p:nvSpPr>
          <p:cNvPr id="8" name="Frame 7"/>
          <p:cNvSpPr/>
          <p:nvPr/>
        </p:nvSpPr>
        <p:spPr>
          <a:xfrm>
            <a:off x="3276600" y="238780"/>
            <a:ext cx="1733491" cy="59942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33400"/>
            <a:ext cx="931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Examples</a:t>
            </a:r>
            <a:r>
              <a:rPr lang="en-US" sz="2800" dirty="0" smtClean="0"/>
              <a:t> : I need </a:t>
            </a:r>
            <a:r>
              <a:rPr lang="en-US" sz="2800" u="sng" dirty="0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en-US" sz="2800" dirty="0" smtClean="0"/>
              <a:t> finish two batches in a week ( main verb 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35992" y="1447800"/>
            <a:ext cx="6749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 need </a:t>
            </a:r>
            <a:r>
              <a:rPr lang="en-US" sz="2800" u="sng" dirty="0" smtClean="0"/>
              <a:t>not</a:t>
            </a:r>
            <a:r>
              <a:rPr lang="en-US" sz="2800" dirty="0" smtClean="0"/>
              <a:t> invest anything ( helping verb )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514600"/>
            <a:ext cx="613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 need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800" u="sng" dirty="0" smtClean="0"/>
              <a:t> to </a:t>
            </a:r>
            <a:r>
              <a:rPr lang="en-US" sz="2800" dirty="0" smtClean="0"/>
              <a:t>take coaching ( main verb )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3505200"/>
            <a:ext cx="6641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Need they come here now ? ( helping verb )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495800"/>
            <a:ext cx="6389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They needed </a:t>
            </a:r>
            <a:r>
              <a:rPr lang="en-US" sz="2800" u="sng" dirty="0" smtClean="0"/>
              <a:t>to</a:t>
            </a:r>
            <a:r>
              <a:rPr lang="en-US" sz="2800" dirty="0" smtClean="0"/>
              <a:t> stay in the office till 9p.m.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4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361" y="381000"/>
            <a:ext cx="848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Dare</a:t>
            </a:r>
            <a:r>
              <a:rPr lang="en-US" sz="2800" dirty="0" smtClean="0"/>
              <a:t>  : it is used as both  a main verb and  a helping verb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062335"/>
            <a:ext cx="7612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 a main verb it has the meaning of </a:t>
            </a:r>
            <a:r>
              <a:rPr lang="en-US" sz="2400" dirty="0" smtClean="0"/>
              <a:t>challenge</a:t>
            </a:r>
            <a:r>
              <a:rPr lang="en-US" sz="2000" dirty="0" smtClean="0"/>
              <a:t> and </a:t>
            </a:r>
            <a:r>
              <a:rPr lang="en-US" sz="2400" dirty="0" smtClean="0"/>
              <a:t>have courage 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6363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rules of </a:t>
            </a:r>
            <a:r>
              <a:rPr lang="en-US" sz="2400" dirty="0" smtClean="0">
                <a:solidFill>
                  <a:srgbClr val="FF0000"/>
                </a:solidFill>
              </a:rPr>
              <a:t>DARE</a:t>
            </a:r>
            <a:r>
              <a:rPr lang="en-US" sz="2400" dirty="0" smtClean="0"/>
              <a:t> are the same as those of </a:t>
            </a:r>
            <a:r>
              <a:rPr lang="en-US" sz="2400" dirty="0" smtClean="0">
                <a:solidFill>
                  <a:srgbClr val="FF0000"/>
                </a:solidFill>
              </a:rPr>
              <a:t>NEED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140803"/>
            <a:ext cx="8322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HAVE TO </a:t>
            </a:r>
            <a:r>
              <a:rPr lang="en-US" sz="2400" dirty="0" smtClean="0"/>
              <a:t>     necessity / compulsion / duty ( less intense than     should / need / must 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424535"/>
            <a:ext cx="606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</a:t>
            </a:r>
            <a:r>
              <a:rPr lang="en-US" sz="2400" u="sng" dirty="0" smtClean="0"/>
              <a:t>have to </a:t>
            </a:r>
            <a:r>
              <a:rPr lang="en-US" sz="2400" dirty="0" smtClean="0"/>
              <a:t>report to the G.M. in </a:t>
            </a:r>
            <a:r>
              <a:rPr lang="en-US" sz="2400" dirty="0"/>
              <a:t>M</a:t>
            </a:r>
            <a:r>
              <a:rPr lang="en-US" sz="2400" dirty="0" smtClean="0"/>
              <a:t>umbai ( duty )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2967335"/>
            <a:ext cx="1431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Examples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957935"/>
            <a:ext cx="832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</a:t>
            </a:r>
            <a:r>
              <a:rPr lang="en-US" sz="2400" u="sng" dirty="0" smtClean="0"/>
              <a:t> had to </a:t>
            </a:r>
            <a:r>
              <a:rPr lang="en-US" sz="2400" dirty="0" smtClean="0"/>
              <a:t>bribe the officers to get the license ( past compulsion )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567535"/>
            <a:ext cx="671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 </a:t>
            </a:r>
            <a:r>
              <a:rPr lang="en-US" sz="2400" u="sng" dirty="0" smtClean="0"/>
              <a:t>has to </a:t>
            </a:r>
            <a:r>
              <a:rPr lang="en-US" sz="2400" dirty="0" smtClean="0"/>
              <a:t>spend a lot for the treatment ( necessity 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100935"/>
            <a:ext cx="862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 </a:t>
            </a:r>
            <a:r>
              <a:rPr lang="en-US" sz="2400" u="sng" dirty="0" smtClean="0"/>
              <a:t>will have to </a:t>
            </a:r>
            <a:r>
              <a:rPr lang="en-US" sz="2400" dirty="0" smtClean="0"/>
              <a:t>submit the file by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march ( future compulsion )</a:t>
            </a:r>
            <a:endParaRPr lang="en-US" sz="2400" dirty="0"/>
          </a:p>
        </p:txBody>
      </p:sp>
      <p:sp>
        <p:nvSpPr>
          <p:cNvPr id="11" name="Frame 10"/>
          <p:cNvSpPr/>
          <p:nvPr/>
        </p:nvSpPr>
        <p:spPr>
          <a:xfrm>
            <a:off x="228600" y="304800"/>
            <a:ext cx="1371600" cy="762000"/>
          </a:xfrm>
          <a:prstGeom prst="frame">
            <a:avLst>
              <a:gd name="adj1" fmla="val 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9401" y="2027367"/>
            <a:ext cx="1693199" cy="563433"/>
          </a:xfrm>
          <a:prstGeom prst="frame">
            <a:avLst>
              <a:gd name="adj1" fmla="val 57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622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Going to </a:t>
            </a:r>
            <a:r>
              <a:rPr lang="en-US" sz="2800" dirty="0" smtClean="0"/>
              <a:t>  it is used to express something with certainty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41334" y="1066800"/>
            <a:ext cx="731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Subject + be + going to + V1 + OBJECT </a:t>
            </a:r>
            <a:endParaRPr lang="en-US" sz="36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676400"/>
            <a:ext cx="5043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 am  going to buy a new car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286000"/>
            <a:ext cx="558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She is going to join politics soon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23544" y="2819400"/>
            <a:ext cx="5739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They are  going to win the match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79064" y="3530025"/>
            <a:ext cx="527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Be to </a:t>
            </a:r>
            <a:r>
              <a:rPr lang="en-US" sz="3200" dirty="0" smtClean="0"/>
              <a:t>:     plan   /  order  / duty </a:t>
            </a:r>
            <a:endParaRPr lang="en-US" sz="3200" dirty="0"/>
          </a:p>
        </p:txBody>
      </p:sp>
      <p:sp>
        <p:nvSpPr>
          <p:cNvPr id="8" name="Frame 7"/>
          <p:cNvSpPr/>
          <p:nvPr/>
        </p:nvSpPr>
        <p:spPr>
          <a:xfrm>
            <a:off x="1219200" y="3429000"/>
            <a:ext cx="5257800" cy="914400"/>
          </a:xfrm>
          <a:prstGeom prst="frame">
            <a:avLst>
              <a:gd name="adj1" fmla="val 55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495800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 </a:t>
            </a:r>
            <a:r>
              <a:rPr lang="en-US" sz="3200" dirty="0" smtClean="0">
                <a:solidFill>
                  <a:srgbClr val="00B0F0"/>
                </a:solidFill>
              </a:rPr>
              <a:t>am to </a:t>
            </a:r>
            <a:r>
              <a:rPr lang="en-US" sz="3200" dirty="0" smtClean="0"/>
              <a:t>conduct a meeting next week ( plan ) / you </a:t>
            </a:r>
            <a:r>
              <a:rPr lang="en-US" sz="3200" dirty="0" smtClean="0">
                <a:solidFill>
                  <a:srgbClr val="FF0000"/>
                </a:solidFill>
              </a:rPr>
              <a:t>are to </a:t>
            </a:r>
            <a:r>
              <a:rPr lang="en-US" sz="3200" dirty="0" smtClean="0"/>
              <a:t>answer the questions ( order ) / he </a:t>
            </a:r>
            <a:r>
              <a:rPr lang="en-US" sz="3200" dirty="0" smtClean="0">
                <a:solidFill>
                  <a:srgbClr val="00B050"/>
                </a:solidFill>
              </a:rPr>
              <a:t>was to </a:t>
            </a:r>
            <a:r>
              <a:rPr lang="en-US" sz="3200" dirty="0" smtClean="0"/>
              <a:t>take the charge in the absence of his Boss .</a:t>
            </a:r>
            <a:endParaRPr lang="en-US" sz="3200" dirty="0"/>
          </a:p>
        </p:txBody>
      </p:sp>
      <p:sp>
        <p:nvSpPr>
          <p:cNvPr id="10" name="Frame 9"/>
          <p:cNvSpPr/>
          <p:nvPr/>
        </p:nvSpPr>
        <p:spPr>
          <a:xfrm>
            <a:off x="76200" y="152400"/>
            <a:ext cx="2057400" cy="914400"/>
          </a:xfrm>
          <a:prstGeom prst="frame">
            <a:avLst>
              <a:gd name="adj1" fmla="val 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7727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 able to </a:t>
            </a:r>
            <a:r>
              <a:rPr lang="en-US" sz="3200" dirty="0" smtClean="0"/>
              <a:t>: it is used to express the capacity 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48785" y="1062335"/>
            <a:ext cx="665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/>
              <a:t>M</a:t>
            </a:r>
            <a:r>
              <a:rPr lang="en-US" sz="2400" dirty="0" smtClean="0"/>
              <a:t>y friend </a:t>
            </a:r>
            <a:r>
              <a:rPr lang="en-US" sz="2400" dirty="0" smtClean="0">
                <a:solidFill>
                  <a:srgbClr val="0070C0"/>
                </a:solidFill>
              </a:rPr>
              <a:t>is able to</a:t>
            </a:r>
            <a:r>
              <a:rPr lang="en-US" sz="2400" dirty="0" smtClean="0"/>
              <a:t> swim across the river ( he can )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600200"/>
            <a:ext cx="7245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 </a:t>
            </a:r>
            <a:r>
              <a:rPr lang="en-US" sz="2400" dirty="0" smtClean="0">
                <a:solidFill>
                  <a:srgbClr val="0070C0"/>
                </a:solidFill>
              </a:rPr>
              <a:t>was able to </a:t>
            </a:r>
            <a:r>
              <a:rPr lang="en-US" sz="2400" dirty="0" smtClean="0"/>
              <a:t>win 5 matches continuously ( she could 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71002" y="2133600"/>
            <a:ext cx="589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 </a:t>
            </a:r>
            <a:r>
              <a:rPr lang="en-US" sz="2400" dirty="0" smtClean="0">
                <a:solidFill>
                  <a:srgbClr val="0070C0"/>
                </a:solidFill>
              </a:rPr>
              <a:t>am able to </a:t>
            </a:r>
            <a:r>
              <a:rPr lang="en-US" sz="2400" dirty="0" smtClean="0"/>
              <a:t>understand your problem ( I can 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667000"/>
            <a:ext cx="684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Had better </a:t>
            </a:r>
            <a:r>
              <a:rPr lang="en-US" sz="2800" dirty="0" smtClean="0"/>
              <a:t>: it is used to express a suggestion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3352800"/>
            <a:ext cx="4477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You </a:t>
            </a:r>
            <a:r>
              <a:rPr lang="en-US" sz="2800" dirty="0" smtClean="0">
                <a:solidFill>
                  <a:srgbClr val="0070C0"/>
                </a:solidFill>
              </a:rPr>
              <a:t>had better </a:t>
            </a:r>
            <a:r>
              <a:rPr lang="en-US" sz="2800" dirty="0" smtClean="0"/>
              <a:t>take coaching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038600"/>
            <a:ext cx="4408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 </a:t>
            </a:r>
            <a:r>
              <a:rPr lang="en-US" sz="2800" dirty="0" smtClean="0">
                <a:solidFill>
                  <a:srgbClr val="0070C0"/>
                </a:solidFill>
              </a:rPr>
              <a:t>had better </a:t>
            </a:r>
            <a:r>
              <a:rPr lang="en-US" sz="2800" dirty="0" smtClean="0"/>
              <a:t>study further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4724400"/>
            <a:ext cx="5971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</a:t>
            </a:r>
            <a:r>
              <a:rPr lang="en-US" sz="2800" dirty="0" smtClean="0">
                <a:solidFill>
                  <a:srgbClr val="0070C0"/>
                </a:solidFill>
              </a:rPr>
              <a:t>had better </a:t>
            </a:r>
            <a:r>
              <a:rPr lang="en-US" sz="2800" dirty="0" smtClean="0"/>
              <a:t>start now ( self suggestion )</a:t>
            </a:r>
            <a:endParaRPr lang="en-US" sz="2800" dirty="0"/>
          </a:p>
        </p:txBody>
      </p:sp>
      <p:sp>
        <p:nvSpPr>
          <p:cNvPr id="10" name="Frame 9"/>
          <p:cNvSpPr/>
          <p:nvPr/>
        </p:nvSpPr>
        <p:spPr>
          <a:xfrm>
            <a:off x="228601" y="2514600"/>
            <a:ext cx="1904999" cy="914400"/>
          </a:xfrm>
          <a:prstGeom prst="frame">
            <a:avLst>
              <a:gd name="adj1" fmla="val 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76200" y="152400"/>
            <a:ext cx="2057400" cy="914400"/>
          </a:xfrm>
          <a:prstGeom prst="frame">
            <a:avLst>
              <a:gd name="adj1" fmla="val 9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52735"/>
            <a:ext cx="5355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FREQUENTLY TESTED RULES ON MODALS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402" y="990600"/>
            <a:ext cx="6754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Only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 form of verb should be used with modals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3879" y="1676400"/>
            <a:ext cx="889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2.” Should / could /would / might + have “  takes only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form of verb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7636" y="2286000"/>
            <a:ext cx="607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. Had better should never be used with “ TO “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667000"/>
            <a:ext cx="6103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: you  had better  to  stay  there  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343400" y="2819400"/>
            <a:ext cx="381000" cy="43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2743200"/>
            <a:ext cx="457200" cy="432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61261" y="2743200"/>
            <a:ext cx="239339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81500" y="2743200"/>
            <a:ext cx="342900" cy="469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8600" y="3276600"/>
            <a:ext cx="6064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4 . </a:t>
            </a:r>
            <a:r>
              <a:rPr lang="en-US" sz="2400" dirty="0" smtClean="0">
                <a:solidFill>
                  <a:srgbClr val="FF0000"/>
                </a:solidFill>
              </a:rPr>
              <a:t>Able</a:t>
            </a:r>
            <a:r>
              <a:rPr lang="en-US" sz="2400" dirty="0" smtClean="0"/>
              <a:t> should not be used with</a:t>
            </a:r>
            <a:r>
              <a:rPr lang="en-US" sz="2400" dirty="0" smtClean="0">
                <a:solidFill>
                  <a:srgbClr val="FF0000"/>
                </a:solidFill>
              </a:rPr>
              <a:t> can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could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" y="4872335"/>
            <a:ext cx="604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. Would you mind  always takes gerund ( V4 ) 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5420380"/>
            <a:ext cx="530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. </a:t>
            </a:r>
            <a:r>
              <a:rPr lang="en-US" sz="2800" dirty="0"/>
              <a:t> </a:t>
            </a:r>
            <a:r>
              <a:rPr lang="en-US" sz="2800" dirty="0" smtClean="0"/>
              <a:t>Would you mind </a:t>
            </a:r>
            <a:r>
              <a:rPr lang="en-US" sz="2800" u="sng" dirty="0" smtClean="0"/>
              <a:t>to go </a:t>
            </a:r>
            <a:r>
              <a:rPr lang="en-US" sz="2800" dirty="0" smtClean="0"/>
              <a:t>there ? </a:t>
            </a:r>
            <a:endParaRPr lang="en-US" sz="2800" dirty="0"/>
          </a:p>
        </p:txBody>
      </p:sp>
      <p:sp>
        <p:nvSpPr>
          <p:cNvPr id="28" name="Multiply 27"/>
          <p:cNvSpPr/>
          <p:nvPr/>
        </p:nvSpPr>
        <p:spPr>
          <a:xfrm>
            <a:off x="5334000" y="5181600"/>
            <a:ext cx="914400" cy="914400"/>
          </a:xfrm>
          <a:prstGeom prst="mathMultiply">
            <a:avLst>
              <a:gd name="adj1" fmla="val 9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57400" y="5968425"/>
            <a:ext cx="530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Would you mind </a:t>
            </a:r>
            <a:r>
              <a:rPr lang="en-US" sz="3200" u="sng" dirty="0" smtClean="0"/>
              <a:t>going</a:t>
            </a:r>
            <a:r>
              <a:rPr lang="en-US" sz="3200" dirty="0" smtClean="0"/>
              <a:t> there ? </a:t>
            </a:r>
            <a:endParaRPr lang="en-US" sz="3200" dirty="0"/>
          </a:p>
        </p:txBody>
      </p:sp>
      <p:sp>
        <p:nvSpPr>
          <p:cNvPr id="30" name="L-Shape 29"/>
          <p:cNvSpPr/>
          <p:nvPr/>
        </p:nvSpPr>
        <p:spPr>
          <a:xfrm rot="18349474">
            <a:off x="7400540" y="5641929"/>
            <a:ext cx="819922" cy="441895"/>
          </a:xfrm>
          <a:prstGeom prst="corner">
            <a:avLst>
              <a:gd name="adj1" fmla="val 21683"/>
              <a:gd name="adj2" fmla="val 18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33400" y="3810000"/>
            <a:ext cx="4370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 can  able to  convince  him </a:t>
            </a:r>
            <a:endParaRPr lang="en-US" sz="28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752600" y="3810000"/>
            <a:ext cx="381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524000" y="3962400"/>
            <a:ext cx="3048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676400" y="3886200"/>
            <a:ext cx="3048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57400" y="3810000"/>
            <a:ext cx="356574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209800" y="3810000"/>
            <a:ext cx="304800" cy="52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752600" y="3810000"/>
            <a:ext cx="661374" cy="52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524000" y="3776990"/>
            <a:ext cx="483087" cy="414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28800" y="4038600"/>
            <a:ext cx="585174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257800" y="3810000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 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3170617" y="4267200"/>
            <a:ext cx="4543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am able to convince him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560343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52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 . Lest is always followed by </a:t>
            </a:r>
            <a:r>
              <a:rPr lang="en-US" sz="2400" dirty="0" smtClean="0">
                <a:solidFill>
                  <a:srgbClr val="FF0000"/>
                </a:solidFill>
              </a:rPr>
              <a:t>should</a:t>
            </a:r>
            <a:r>
              <a:rPr lang="en-US" sz="2400" dirty="0" smtClean="0"/>
              <a:t> , no other modal is permitted 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8382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 . In imaginary sentences we have to use only past forms of modals like  would / should / could / might , </a:t>
            </a:r>
            <a:r>
              <a:rPr lang="en-US" sz="2800" dirty="0" smtClean="0">
                <a:solidFill>
                  <a:srgbClr val="FF0000"/>
                </a:solidFill>
              </a:rPr>
              <a:t>not</a:t>
            </a:r>
            <a:r>
              <a:rPr lang="en-US" sz="2800" dirty="0" smtClean="0"/>
              <a:t>  will / shall / can / may .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0"/>
            <a:ext cx="4524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. I wish I </a:t>
            </a:r>
            <a:r>
              <a:rPr lang="en-US" sz="3200" dirty="0" smtClean="0">
                <a:solidFill>
                  <a:srgbClr val="FF0000"/>
                </a:solidFill>
              </a:rPr>
              <a:t>can</a:t>
            </a:r>
            <a:r>
              <a:rPr lang="en-US" sz="3200" dirty="0" smtClean="0"/>
              <a:t> swim well </a:t>
            </a:r>
            <a:endParaRPr lang="en-US" sz="3200" dirty="0"/>
          </a:p>
        </p:txBody>
      </p:sp>
      <p:sp>
        <p:nvSpPr>
          <p:cNvPr id="6" name="L-Shape 5"/>
          <p:cNvSpPr/>
          <p:nvPr/>
        </p:nvSpPr>
        <p:spPr>
          <a:xfrm rot="18580867">
            <a:off x="5070606" y="3142339"/>
            <a:ext cx="686229" cy="213604"/>
          </a:xfrm>
          <a:prstGeom prst="corner">
            <a:avLst>
              <a:gd name="adj1" fmla="val 10727"/>
              <a:gd name="adj2" fmla="val 8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4953764" y="2223194"/>
            <a:ext cx="837435" cy="824805"/>
          </a:xfrm>
          <a:prstGeom prst="mathMultiply">
            <a:avLst>
              <a:gd name="adj1" fmla="val 5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3124200"/>
            <a:ext cx="418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wish I </a:t>
            </a:r>
            <a:r>
              <a:rPr lang="en-US" sz="3200" dirty="0" smtClean="0">
                <a:solidFill>
                  <a:srgbClr val="FF0000"/>
                </a:solidFill>
              </a:rPr>
              <a:t>could</a:t>
            </a:r>
            <a:r>
              <a:rPr lang="en-US" sz="3200" dirty="0" smtClean="0"/>
              <a:t> swim well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810000"/>
            <a:ext cx="6001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I were you , I </a:t>
            </a:r>
            <a:r>
              <a:rPr lang="en-US" sz="2800" dirty="0" smtClean="0">
                <a:solidFill>
                  <a:srgbClr val="FF0000"/>
                </a:solidFill>
              </a:rPr>
              <a:t>will</a:t>
            </a:r>
            <a:r>
              <a:rPr lang="en-US" sz="2800" dirty="0" smtClean="0"/>
              <a:t> accept this proposal </a:t>
            </a:r>
            <a:endParaRPr lang="en-US" sz="2800" dirty="0"/>
          </a:p>
        </p:txBody>
      </p:sp>
      <p:sp>
        <p:nvSpPr>
          <p:cNvPr id="10" name="Multiply 9"/>
          <p:cNvSpPr/>
          <p:nvPr/>
        </p:nvSpPr>
        <p:spPr>
          <a:xfrm>
            <a:off x="6172200" y="3708974"/>
            <a:ext cx="780092" cy="863025"/>
          </a:xfrm>
          <a:prstGeom prst="mathMultiply">
            <a:avLst>
              <a:gd name="adj1" fmla="val 8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2600" y="4582180"/>
            <a:ext cx="6402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I were you , I </a:t>
            </a:r>
            <a:r>
              <a:rPr lang="en-US" sz="2800" dirty="0" smtClean="0">
                <a:solidFill>
                  <a:srgbClr val="FF0000"/>
                </a:solidFill>
              </a:rPr>
              <a:t>would</a:t>
            </a:r>
            <a:r>
              <a:rPr lang="en-US" sz="2800" dirty="0" smtClean="0"/>
              <a:t> accept this proposal </a:t>
            </a:r>
            <a:endParaRPr lang="en-US" sz="2800" dirty="0"/>
          </a:p>
        </p:txBody>
      </p:sp>
      <p:sp>
        <p:nvSpPr>
          <p:cNvPr id="13" name="Half Frame 12"/>
          <p:cNvSpPr/>
          <p:nvPr/>
        </p:nvSpPr>
        <p:spPr>
          <a:xfrm rot="12518988">
            <a:off x="8263967" y="4061457"/>
            <a:ext cx="314818" cy="859472"/>
          </a:xfrm>
          <a:prstGeom prst="halfFrame">
            <a:avLst>
              <a:gd name="adj1" fmla="val 12181"/>
              <a:gd name="adj2" fmla="val 14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4238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8229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 . When ever we use would rather to expresses a preference ( choice ) we need to use only the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forms of verbs 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981200"/>
            <a:ext cx="793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 I would rather </a:t>
            </a:r>
            <a:r>
              <a:rPr lang="en-US" sz="2800" u="sng" dirty="0" smtClean="0"/>
              <a:t>continue</a:t>
            </a:r>
            <a:r>
              <a:rPr lang="en-US" sz="2800" dirty="0" smtClean="0"/>
              <a:t> studies than </a:t>
            </a:r>
            <a:r>
              <a:rPr lang="en-US" sz="2800" u="sng" dirty="0" smtClean="0"/>
              <a:t>doing</a:t>
            </a:r>
            <a:r>
              <a:rPr lang="en-US" sz="2800" dirty="0" smtClean="0"/>
              <a:t> a job .</a:t>
            </a:r>
            <a:endParaRPr lang="en-US" sz="2800" dirty="0"/>
          </a:p>
        </p:txBody>
      </p:sp>
      <p:sp>
        <p:nvSpPr>
          <p:cNvPr id="4" name="Multiply 3"/>
          <p:cNvSpPr/>
          <p:nvPr/>
        </p:nvSpPr>
        <p:spPr>
          <a:xfrm>
            <a:off x="7772400" y="1828800"/>
            <a:ext cx="914400" cy="914400"/>
          </a:xfrm>
          <a:prstGeom prst="mathMultiply">
            <a:avLst>
              <a:gd name="adj1" fmla="val 8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3134380"/>
            <a:ext cx="6905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 would rather </a:t>
            </a:r>
            <a:r>
              <a:rPr lang="en-US" sz="2800" u="sng" dirty="0" smtClean="0"/>
              <a:t>continue</a:t>
            </a:r>
            <a:r>
              <a:rPr lang="en-US" sz="2800" dirty="0" smtClean="0"/>
              <a:t> studies than </a:t>
            </a:r>
            <a:r>
              <a:rPr lang="en-US" sz="2800" u="sng" dirty="0" smtClean="0"/>
              <a:t>do</a:t>
            </a:r>
            <a:r>
              <a:rPr lang="en-US" sz="2800" dirty="0" smtClean="0"/>
              <a:t> a job 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8450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 would rather  </a:t>
            </a:r>
            <a:r>
              <a:rPr lang="en-US" sz="2800" u="sng" dirty="0" smtClean="0"/>
              <a:t>take rest  </a:t>
            </a:r>
            <a:r>
              <a:rPr lang="en-US" sz="2800" dirty="0" smtClean="0"/>
              <a:t>than </a:t>
            </a:r>
            <a:r>
              <a:rPr lang="en-US" sz="2800" u="sng" dirty="0" smtClean="0"/>
              <a:t>watching</a:t>
            </a:r>
            <a:r>
              <a:rPr lang="en-US" sz="2800" dirty="0" smtClean="0"/>
              <a:t> a movie now .</a:t>
            </a:r>
            <a:endParaRPr lang="en-US" sz="2800" dirty="0"/>
          </a:p>
        </p:txBody>
      </p:sp>
      <p:sp>
        <p:nvSpPr>
          <p:cNvPr id="8" name="Multiply 7"/>
          <p:cNvSpPr/>
          <p:nvPr/>
        </p:nvSpPr>
        <p:spPr>
          <a:xfrm>
            <a:off x="8153400" y="3810000"/>
            <a:ext cx="914400" cy="914400"/>
          </a:xfrm>
          <a:prstGeom prst="mathMultiply">
            <a:avLst>
              <a:gd name="adj1" fmla="val 96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alf Frame 8"/>
          <p:cNvSpPr/>
          <p:nvPr/>
        </p:nvSpPr>
        <p:spPr>
          <a:xfrm rot="11995015">
            <a:off x="7538713" y="2687701"/>
            <a:ext cx="282081" cy="914400"/>
          </a:xfrm>
          <a:prstGeom prst="halfFrame">
            <a:avLst>
              <a:gd name="adj1" fmla="val 9601"/>
              <a:gd name="adj2" fmla="val 14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344180"/>
            <a:ext cx="7844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 would rather </a:t>
            </a:r>
            <a:r>
              <a:rPr lang="en-US" sz="2800" u="sng" dirty="0" smtClean="0"/>
              <a:t>take rest  </a:t>
            </a:r>
            <a:r>
              <a:rPr lang="en-US" sz="2800" dirty="0" smtClean="0"/>
              <a:t>than </a:t>
            </a:r>
            <a:r>
              <a:rPr lang="en-US" sz="2800" u="sng" dirty="0" smtClean="0"/>
              <a:t>watch</a:t>
            </a:r>
            <a:r>
              <a:rPr lang="en-US" sz="2800" dirty="0" smtClean="0"/>
              <a:t> a move now .</a:t>
            </a:r>
            <a:endParaRPr lang="en-US" sz="2800" dirty="0"/>
          </a:p>
        </p:txBody>
      </p:sp>
      <p:sp>
        <p:nvSpPr>
          <p:cNvPr id="11" name="Half Frame 10"/>
          <p:cNvSpPr/>
          <p:nvPr/>
        </p:nvSpPr>
        <p:spPr>
          <a:xfrm rot="11829960">
            <a:off x="8129674" y="4779455"/>
            <a:ext cx="281299" cy="914400"/>
          </a:xfrm>
          <a:prstGeom prst="halfFrame">
            <a:avLst>
              <a:gd name="adj1" fmla="val 12705"/>
              <a:gd name="adj2" fmla="val 13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1786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380998" y="1109007"/>
            <a:ext cx="8458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Common genders </a:t>
            </a:r>
            <a:r>
              <a:rPr lang="en-US" sz="4000" dirty="0" smtClean="0"/>
              <a:t>: baby / kid / child / student /teacher / lecturer / professor / sibling / parent / cousin/person </a:t>
            </a:r>
            <a:r>
              <a:rPr lang="en-US" sz="4000" dirty="0" err="1" smtClean="0"/>
              <a:t>etc</a:t>
            </a:r>
            <a:r>
              <a:rPr lang="en-US" sz="4000" dirty="0" smtClean="0"/>
              <a:t> .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0998" y="3810000"/>
            <a:ext cx="8458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* We cannot say Cousin brother / cousin sister though this rule is grossly violated  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125990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91464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56928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96236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800" y="762000"/>
            <a:ext cx="8610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Hardly the inspector had arrived there (A)  to investigate the crime.  (B) when the house was set ablaze (C) No error (D)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842" y="250796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10. Miscellaneous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200400" y="300335"/>
            <a:ext cx="297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Practice Exercise:(1)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162800" y="111096"/>
            <a:ext cx="140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110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6270" y="152400"/>
            <a:ext cx="16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PAGE NO : 110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97359"/>
            <a:ext cx="309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  </a:t>
            </a:r>
            <a:r>
              <a:rPr lang="en-IN" sz="3600" b="1" dirty="0"/>
              <a:t>NO SOONER    </a:t>
            </a:r>
            <a:endParaRPr lang="en-IN" sz="14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897529" y="1371600"/>
            <a:ext cx="348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u="sng" dirty="0">
                <a:solidFill>
                  <a:srgbClr val="FF0000"/>
                </a:solidFill>
              </a:rPr>
              <a:t>DID + SUB + V 1 + OBJ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5370" y="1905000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FF0000"/>
                </a:solidFill>
              </a:rPr>
              <a:t>HAD+SUB + V 3 + OBJ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2667000"/>
            <a:ext cx="5165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/>
              <a:t>   </a:t>
            </a:r>
            <a:r>
              <a:rPr lang="en-IN" sz="3600" b="1" dirty="0"/>
              <a:t>THAN + SUB + V 2 + OBJ 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0800" y="323671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7200" b="1" dirty="0">
                <a:solidFill>
                  <a:prstClr val="black"/>
                </a:solidFill>
              </a:rPr>
              <a:t>+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3698672" y="2133600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7200" b="1" dirty="0">
                <a:solidFill>
                  <a:prstClr val="black"/>
                </a:solidFill>
              </a:rPr>
              <a:t>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48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214" y="978695"/>
            <a:ext cx="1660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u="sng" dirty="0"/>
              <a:t>HARDLY</a:t>
            </a:r>
            <a:r>
              <a:rPr lang="en-IN" sz="4400" u="sng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686580"/>
            <a:ext cx="16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/>
              <a:t>SCARCELY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9351" y="116619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6978" y="1290935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u="sng" dirty="0">
                <a:solidFill>
                  <a:srgbClr val="FF0000"/>
                </a:solidFill>
              </a:rPr>
              <a:t>DID + SUB+ V 1 +OBJ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7224" y="1610380"/>
            <a:ext cx="3164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</a:rPr>
              <a:t>HAD</a:t>
            </a:r>
            <a:r>
              <a:rPr lang="en-IN" sz="2000" b="1" dirty="0">
                <a:solidFill>
                  <a:srgbClr val="FF0000"/>
                </a:solidFill>
              </a:rPr>
              <a:t> </a:t>
            </a:r>
            <a:r>
              <a:rPr lang="en-IN" sz="2400" b="1" dirty="0">
                <a:solidFill>
                  <a:srgbClr val="FF0000"/>
                </a:solidFill>
              </a:rPr>
              <a:t>+ SUB + V 3 + </a:t>
            </a:r>
            <a:r>
              <a:rPr lang="en-IN" sz="2800" b="1" dirty="0">
                <a:solidFill>
                  <a:srgbClr val="FF0000"/>
                </a:solidFill>
              </a:rPr>
              <a:t>OBJ</a:t>
            </a:r>
            <a:r>
              <a:rPr lang="en-IN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0656" y="121920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505" y="1143000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u="sng" dirty="0"/>
              <a:t>WHEN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7619" y="1686580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/>
              <a:t>BEFORE</a:t>
            </a:r>
            <a:endParaRPr lang="en-I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1158895"/>
            <a:ext cx="457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/>
              <a:t>+</a:t>
            </a:r>
            <a:r>
              <a:rPr lang="en-IN" sz="4800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2869" y="1244025"/>
            <a:ext cx="87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SUB</a:t>
            </a:r>
            <a:endParaRPr lang="en-IN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62560" y="11430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01000" y="1219200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30608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2.    He lay the watch on the table (A) and then forgot all about it  (B)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when he went out. (C) No error  (D) 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21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413" y="371066"/>
            <a:ext cx="4479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LIE – LIED -LIED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510748"/>
            <a:ext cx="52659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/>
              <a:t>LIE – LAY – LAIN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092" y="2849219"/>
            <a:ext cx="63391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/>
              <a:t>LAY – LAID – LAID </a:t>
            </a:r>
          </a:p>
        </p:txBody>
      </p:sp>
    </p:spTree>
    <p:extLst>
      <p:ext uri="{BB962C8B-B14F-4D97-AF65-F5344CB8AC3E}">
        <p14:creationId xmlns:p14="http://schemas.microsoft.com/office/powerpoint/2010/main" val="15147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04800" y="457200"/>
            <a:ext cx="8534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3. Being a sunny day (A)  I decided 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skip work (B)   and stay at home. (C)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No error  (D)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04800"/>
            <a:ext cx="442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It being a sunny day 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32677" y="1143000"/>
            <a:ext cx="6911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 being an I.A.S. everybody respects him .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828800"/>
            <a:ext cx="7776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Being an I.A.S. , he is respected by everybody.</a:t>
            </a:r>
            <a:endParaRPr lang="en-I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29349" y="2438400"/>
            <a:ext cx="8286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being a good teacher all the students admire her.</a:t>
            </a:r>
            <a:endParaRPr lang="en-I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124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/>
              <a:t>Being a good teacher , she is admired by all the students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1507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87276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3. Females (A)  are not appointed (B)  in our college. (C) No error  (D)  </a:t>
            </a:r>
          </a:p>
          <a:p>
            <a:r>
              <a:rPr lang="en-US" sz="3600" b="1" dirty="0"/>
              <a:t>4. The table's legs (A)  have been (B)  elaborately carved. (C)  No error  (D) </a:t>
            </a:r>
          </a:p>
        </p:txBody>
      </p:sp>
    </p:spTree>
    <p:extLst>
      <p:ext uri="{BB962C8B-B14F-4D97-AF65-F5344CB8AC3E}">
        <p14:creationId xmlns:p14="http://schemas.microsoft.com/office/powerpoint/2010/main" val="12878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09600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The company not only manufactures  (A)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leather goods but (B) also plastic ware.(C)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No error  (D) 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59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296" y="1066800"/>
            <a:ext cx="392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/>
              <a:t>Manufactures</a:t>
            </a:r>
            <a:r>
              <a:rPr lang="en-IN" sz="6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97" y="2278559"/>
            <a:ext cx="21259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b="1" dirty="0"/>
              <a:t>not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3406914"/>
            <a:ext cx="189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/>
              <a:t>but also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4219" y="2209800"/>
            <a:ext cx="3517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   </a:t>
            </a:r>
            <a:r>
              <a:rPr lang="en-IN" sz="4000" b="1" dirty="0"/>
              <a:t>leather goods</a:t>
            </a:r>
            <a:endParaRPr lang="en-IN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14112" y="3352800"/>
            <a:ext cx="2596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Plastic ware</a:t>
            </a:r>
            <a:r>
              <a:rPr lang="en-IN" sz="4000" dirty="0"/>
              <a:t>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276600" y="2514600"/>
            <a:ext cx="914400" cy="381000"/>
          </a:xfrm>
          <a:prstGeom prst="rightArrow">
            <a:avLst>
              <a:gd name="adj1" fmla="val 428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Right Arrow 20"/>
          <p:cNvSpPr/>
          <p:nvPr/>
        </p:nvSpPr>
        <p:spPr>
          <a:xfrm>
            <a:off x="3276600" y="3581400"/>
            <a:ext cx="90757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381000" y="1134070"/>
            <a:ext cx="3955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The company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4145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5. In future when I shall meet you (A) </a:t>
            </a:r>
          </a:p>
          <a:p>
            <a:r>
              <a:rPr lang="en-US" sz="4000" dirty="0"/>
              <a:t>    I shall explain  (B)   the causes of solar</a:t>
            </a:r>
          </a:p>
          <a:p>
            <a:r>
              <a:rPr lang="en-US" sz="4000" dirty="0"/>
              <a:t>    and lunar eclipses. (C)  No error (D) </a:t>
            </a:r>
          </a:p>
          <a:p>
            <a:endParaRPr lang="en-US" sz="4000" dirty="0"/>
          </a:p>
          <a:p>
            <a:r>
              <a:rPr lang="en-US" sz="4000" dirty="0"/>
              <a:t>6. He has left home yesterday,  (A) </a:t>
            </a:r>
          </a:p>
          <a:p>
            <a:r>
              <a:rPr lang="en-US" sz="4000" dirty="0"/>
              <a:t>    though there was no need  (B)  for him</a:t>
            </a:r>
          </a:p>
          <a:p>
            <a:r>
              <a:rPr lang="en-US" sz="4000" dirty="0"/>
              <a:t>    to do so. (C)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4800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810" y="145776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when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445" y="728873"/>
            <a:ext cx="587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If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627" y="1338477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unless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193" y="1868567"/>
            <a:ext cx="144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until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463225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As soon 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115" y="2968491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As early 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933" y="3432318"/>
            <a:ext cx="1410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before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874" y="3909400"/>
            <a:ext cx="1184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after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053" y="4558751"/>
            <a:ext cx="2097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By the 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1877" y="2597428"/>
            <a:ext cx="8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2554069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/>
              <a:t>SUB + V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260" y="2609671"/>
            <a:ext cx="335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/>
              <a:t>SUB + WILL + V1</a:t>
            </a:r>
          </a:p>
          <a:p>
            <a:r>
              <a:rPr lang="en-IN" sz="3600" dirty="0"/>
              <a:t> 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181600" y="2814203"/>
            <a:ext cx="358231" cy="233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lus 17"/>
          <p:cNvSpPr/>
          <p:nvPr/>
        </p:nvSpPr>
        <p:spPr>
          <a:xfrm>
            <a:off x="2362200" y="243840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73308"/>
            <a:ext cx="883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7. Since I drew his attention to some of</a:t>
            </a:r>
          </a:p>
          <a:p>
            <a:r>
              <a:rPr lang="en-US" sz="4000" dirty="0"/>
              <a:t>    his faults (A) he became angry upon</a:t>
            </a:r>
          </a:p>
          <a:p>
            <a:r>
              <a:rPr lang="en-US" sz="4000" dirty="0"/>
              <a:t>    me (B) but I have great regard for him.</a:t>
            </a:r>
          </a:p>
          <a:p>
            <a:r>
              <a:rPr lang="en-US" sz="4000" dirty="0"/>
              <a:t>     (C)   No error (D) </a:t>
            </a:r>
          </a:p>
          <a:p>
            <a:r>
              <a:rPr lang="en-US" sz="4000" dirty="0"/>
              <a:t>8. No sooner did the cat (A)  move away</a:t>
            </a:r>
          </a:p>
          <a:p>
            <a:r>
              <a:rPr lang="en-US" sz="4000" dirty="0"/>
              <a:t>    when (B)  the mice began to play. (C)</a:t>
            </a:r>
          </a:p>
          <a:p>
            <a:r>
              <a:rPr lang="en-US" sz="4000" dirty="0"/>
              <a:t> 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21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2922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No sooner </a:t>
            </a:r>
            <a:endParaRPr lang="en-IN" sz="4800" dirty="0"/>
          </a:p>
        </p:txBody>
      </p:sp>
      <p:sp>
        <p:nvSpPr>
          <p:cNvPr id="4" name="Down Arrow 3"/>
          <p:cNvSpPr/>
          <p:nvPr/>
        </p:nvSpPr>
        <p:spPr>
          <a:xfrm rot="16200000">
            <a:off x="4069080" y="150571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126206" y="1524000"/>
            <a:ext cx="1426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T</a:t>
            </a:r>
            <a:r>
              <a:rPr lang="en-IN" sz="4800" dirty="0" smtClean="0"/>
              <a:t>han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96596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9.  He walked (A)  till the end (B)  </a:t>
            </a:r>
          </a:p>
          <a:p>
            <a:r>
              <a:rPr lang="en-US" sz="4000" dirty="0"/>
              <a:t>     of the street. (C)   No error (D) </a:t>
            </a:r>
          </a:p>
          <a:p>
            <a:endParaRPr lang="en-US" sz="4000" dirty="0"/>
          </a:p>
          <a:p>
            <a:r>
              <a:rPr lang="en-US" sz="4000" dirty="0"/>
              <a:t>10.He lost his new  (A)  knife shortly </a:t>
            </a:r>
          </a:p>
          <a:p>
            <a:r>
              <a:rPr lang="en-US" sz="4000" dirty="0"/>
              <a:t>     after (B)  he bought. it. (C)No error(D)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5901" y="1524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57200"/>
            <a:ext cx="8763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 11. Many a student are  (A)  frustrated because (B)   of unemployment. (C)   No error  (D)</a:t>
            </a:r>
          </a:p>
          <a:p>
            <a:r>
              <a:rPr lang="en-US" sz="4000" dirty="0"/>
              <a:t> 12. The article should not (A)   exceed more than (B)  five hundred words. (C) 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197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13. The Chief Minister couldn't but help (A) </a:t>
            </a:r>
          </a:p>
          <a:p>
            <a:r>
              <a:rPr lang="en-US" sz="3600" dirty="0"/>
              <a:t>       shedding tears at the plight of the (B)</a:t>
            </a:r>
          </a:p>
          <a:p>
            <a:r>
              <a:rPr lang="en-US" sz="3600" dirty="0"/>
              <a:t>       villagers rendered homeless by a </a:t>
            </a:r>
          </a:p>
          <a:p>
            <a:r>
              <a:rPr lang="en-US" sz="3600" dirty="0"/>
              <a:t>       devastating cyclone. No error  (D)</a:t>
            </a:r>
          </a:p>
          <a:p>
            <a:r>
              <a:rPr lang="en-US" sz="3600" dirty="0"/>
              <a:t> </a:t>
            </a:r>
          </a:p>
          <a:p>
            <a:r>
              <a:rPr lang="en-US" sz="3600" dirty="0"/>
              <a:t>14. Emphasis on equality of life ensures  (A)</a:t>
            </a:r>
          </a:p>
          <a:p>
            <a:r>
              <a:rPr lang="en-US" sz="3600" dirty="0"/>
              <a:t>       for the health and happiness (B)   </a:t>
            </a:r>
          </a:p>
          <a:p>
            <a:r>
              <a:rPr lang="en-US" sz="3600" dirty="0"/>
              <a:t>       of every individual. (C)  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600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09600"/>
            <a:ext cx="8215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   verb + preposition + object</a:t>
            </a:r>
            <a:endParaRPr lang="en-IN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25505" y="228600"/>
            <a:ext cx="1847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2178774" y="2057400"/>
            <a:ext cx="391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Verb + object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37723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FEMALE CANDIDATES / TEACHERS / EMPLOYEES / STAFF MEMBERS CAN BE USED 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743200"/>
            <a:ext cx="7924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SIMPLY “ </a:t>
            </a:r>
            <a:r>
              <a:rPr lang="en-US" sz="3600" dirty="0" smtClean="0">
                <a:solidFill>
                  <a:srgbClr val="FF0000"/>
                </a:solidFill>
              </a:rPr>
              <a:t>FEMALE OR FEMALES </a:t>
            </a:r>
            <a:r>
              <a:rPr lang="en-US" sz="3600" dirty="0" smtClean="0"/>
              <a:t>“ IS WRONG , IT IS DISCORTEOUS TO MENTION SOMEONE BY THE GENDER 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28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15. Please understand that (A)  the dispute on</a:t>
            </a:r>
          </a:p>
          <a:p>
            <a:r>
              <a:rPr lang="en-US" sz="3600" dirty="0"/>
              <a:t>   this issue is between my brother and myself</a:t>
            </a:r>
          </a:p>
          <a:p>
            <a:r>
              <a:rPr lang="en-US" sz="3600" dirty="0"/>
              <a:t>    (B)  and concerns no body else. (C) </a:t>
            </a:r>
          </a:p>
          <a:p>
            <a:r>
              <a:rPr lang="en-US" sz="3600" dirty="0"/>
              <a:t> 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A preposition is followed by the object case of pronoun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916" y="3125450"/>
            <a:ext cx="495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800" dirty="0"/>
              <a:t>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1936" y="3172361"/>
            <a:ext cx="1563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/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4127" y="3192651"/>
            <a:ext cx="1561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/>
              <a:t>MY</a:t>
            </a:r>
            <a:endParaRPr lang="en-IN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5046691" y="3172361"/>
            <a:ext cx="3428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000" dirty="0"/>
              <a:t>MYSELF</a:t>
            </a:r>
            <a:endParaRPr lang="en-IN" sz="2400" dirty="0"/>
          </a:p>
        </p:txBody>
      </p:sp>
      <p:sp>
        <p:nvSpPr>
          <p:cNvPr id="11" name="L-Shape 10"/>
          <p:cNvSpPr/>
          <p:nvPr/>
        </p:nvSpPr>
        <p:spPr>
          <a:xfrm rot="18836044">
            <a:off x="1829903" y="2304901"/>
            <a:ext cx="1161340" cy="651377"/>
          </a:xfrm>
          <a:prstGeom prst="corner">
            <a:avLst>
              <a:gd name="adj1" fmla="val 26585"/>
              <a:gd name="adj2" fmla="val 17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6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There were gapes of(a)/ horror from the spectators  when(b) /the performer fell from the tight rope(c )/ no error(d).</a:t>
            </a:r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7763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Gape :  an expression of surprise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7548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Gasp : an expression of shock / fear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69506" y="2819400"/>
            <a:ext cx="7536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a short , quick breath through the mouth 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7932626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24311" y="50899"/>
            <a:ext cx="818628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17. She gazed at me(A)   in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misbelief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when (B)   I told her the news. (C)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No error  (D)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400" y="147935"/>
            <a:ext cx="1396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112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838200"/>
            <a:ext cx="6623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MISBELIEF : WRONG BELIEF </a:t>
            </a:r>
            <a:endParaRPr lang="en-IN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2209800"/>
            <a:ext cx="6380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DISBELIEF : LACK OF BELIEF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7485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18. Acting from inside information (A)   the police were able to arrest the gang  (B)   before the robbery </a:t>
            </a:r>
            <a:r>
              <a:rPr lang="en-US" sz="4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occured</a:t>
            </a: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(C)   No error  (D) 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21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19. She wanted to be an actress, (A)  but her father soon  (B)  nipped that idea in the bud. (C) 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21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19. She wanted to be an actress, (A)  but her </a:t>
            </a:r>
            <a:r>
              <a:rPr lang="en-US" sz="4800" dirty="0" smtClean="0"/>
              <a:t>father  soon   </a:t>
            </a:r>
            <a:r>
              <a:rPr lang="en-US" sz="4800" dirty="0"/>
              <a:t>(B)  nipped that idea in the bud. (C) 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21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  <p:sp>
        <p:nvSpPr>
          <p:cNvPr id="5" name="Multiply 4"/>
          <p:cNvSpPr/>
          <p:nvPr/>
        </p:nvSpPr>
        <p:spPr>
          <a:xfrm>
            <a:off x="5105400" y="1066800"/>
            <a:ext cx="914400" cy="914400"/>
          </a:xfrm>
          <a:prstGeom prst="mathMultiply">
            <a:avLst>
              <a:gd name="adj1" fmla="val 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Multiply 5"/>
          <p:cNvSpPr/>
          <p:nvPr/>
        </p:nvSpPr>
        <p:spPr>
          <a:xfrm>
            <a:off x="5715000" y="1066800"/>
            <a:ext cx="914400" cy="914400"/>
          </a:xfrm>
          <a:prstGeom prst="mathMultiply">
            <a:avLst>
              <a:gd name="adj1" fmla="val 6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49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20. As monsoon failed this year (A) </a:t>
            </a:r>
          </a:p>
          <a:p>
            <a:r>
              <a:rPr lang="en-US" sz="4000" dirty="0"/>
              <a:t>      drinking water will be supplied (B)  </a:t>
            </a:r>
          </a:p>
          <a:p>
            <a:r>
              <a:rPr lang="en-US" sz="4000" dirty="0"/>
              <a:t>      on alternative days. (C) 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28600"/>
            <a:ext cx="4595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PARTS OF SPEECH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3938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1 . NOUN : NAME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/>
              <a:t>              </a:t>
            </a:r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628772" y="289560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7933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2 . pronoun : used instead of a noun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2895600"/>
            <a:ext cx="6747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3 . Adjective : Describes quality.</a:t>
            </a:r>
          </a:p>
        </p:txBody>
      </p:sp>
    </p:spTree>
    <p:extLst>
      <p:ext uri="{BB962C8B-B14F-4D97-AF65-F5344CB8AC3E}">
        <p14:creationId xmlns:p14="http://schemas.microsoft.com/office/powerpoint/2010/main" val="946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5003" y="602159"/>
            <a:ext cx="3948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My shirt’s collar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455003"/>
            <a:ext cx="5443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The collar of my shirt</a:t>
            </a:r>
          </a:p>
        </p:txBody>
      </p:sp>
      <p:sp>
        <p:nvSpPr>
          <p:cNvPr id="4" name="Multiply 3"/>
          <p:cNvSpPr/>
          <p:nvPr/>
        </p:nvSpPr>
        <p:spPr>
          <a:xfrm>
            <a:off x="6324600" y="304800"/>
            <a:ext cx="914400" cy="914400"/>
          </a:xfrm>
          <a:prstGeom prst="mathMultiply">
            <a:avLst>
              <a:gd name="adj1" fmla="val 657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L-Shape 5"/>
          <p:cNvSpPr/>
          <p:nvPr/>
        </p:nvSpPr>
        <p:spPr>
          <a:xfrm rot="18492567">
            <a:off x="6151643" y="1333415"/>
            <a:ext cx="1108403" cy="485772"/>
          </a:xfrm>
          <a:prstGeom prst="corner">
            <a:avLst>
              <a:gd name="adj1" fmla="val 11185"/>
              <a:gd name="adj2" fmla="val 9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914400" y="24689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 smtClean="0"/>
              <a:t>The legs of the table have been elaborately carved</a:t>
            </a:r>
            <a:endParaRPr lang="en-IN" sz="4800" dirty="0"/>
          </a:p>
        </p:txBody>
      </p:sp>
      <p:sp>
        <p:nvSpPr>
          <p:cNvPr id="7" name="5-Point Star 6"/>
          <p:cNvSpPr/>
          <p:nvPr/>
        </p:nvSpPr>
        <p:spPr>
          <a:xfrm flipH="1">
            <a:off x="286601" y="2819400"/>
            <a:ext cx="627798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7874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21. Many a student (A)  in our college (B)</a:t>
            </a:r>
          </a:p>
          <a:p>
            <a:r>
              <a:rPr lang="en-US" sz="3600" dirty="0"/>
              <a:t>       are extremely fond of the new game. (C) </a:t>
            </a:r>
          </a:p>
          <a:p>
            <a:r>
              <a:rPr lang="en-US" sz="3600" dirty="0"/>
              <a:t>   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83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68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22. During India's struggle for freedom  (A)  many brilliant students  (B) gave up their studies by Mahatma Gandhi's call. (C)  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23. The world we live presents (A)  an infinite </a:t>
            </a:r>
          </a:p>
          <a:p>
            <a:r>
              <a:rPr lang="en-US" sz="3600" dirty="0"/>
              <a:t>       variety (B)  of experiences everyday. (C)   </a:t>
            </a:r>
          </a:p>
          <a:p>
            <a:r>
              <a:rPr lang="en-US" sz="3600" dirty="0"/>
              <a:t>      No error  (D) </a:t>
            </a:r>
          </a:p>
          <a:p>
            <a:r>
              <a:rPr lang="en-US" sz="3600" dirty="0"/>
              <a:t> 24. Any meaningful discussion of national </a:t>
            </a:r>
          </a:p>
          <a:p>
            <a:r>
              <a:rPr lang="en-US" sz="3600" dirty="0"/>
              <a:t>      integration (A)   must take stock about the</a:t>
            </a:r>
          </a:p>
          <a:p>
            <a:r>
              <a:rPr lang="en-US" sz="3600" dirty="0"/>
              <a:t>      tendencies  (B) which threaten it. (C) </a:t>
            </a:r>
          </a:p>
          <a:p>
            <a:r>
              <a:rPr lang="en-US" sz="3600" dirty="0"/>
              <a:t>  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0006" y="685800"/>
            <a:ext cx="5960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The world we live </a:t>
            </a:r>
            <a:r>
              <a:rPr lang="en-US" sz="5400" dirty="0" smtClean="0">
                <a:solidFill>
                  <a:srgbClr val="FF0000"/>
                </a:solidFill>
              </a:rPr>
              <a:t>in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011221" y="1828800"/>
            <a:ext cx="6807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world </a:t>
            </a:r>
            <a:r>
              <a:rPr lang="en-US" sz="4800" dirty="0" smtClean="0">
                <a:solidFill>
                  <a:srgbClr val="FF0000"/>
                </a:solidFill>
              </a:rPr>
              <a:t>in which </a:t>
            </a:r>
            <a:r>
              <a:rPr lang="en-US" sz="4800" dirty="0" smtClean="0"/>
              <a:t>we live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96748240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853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25. The lion told the fox (A)   that he is</a:t>
            </a:r>
          </a:p>
          <a:p>
            <a:r>
              <a:rPr lang="en-US" sz="4000" dirty="0"/>
              <a:t>       very weak  (B)  and that he had no </a:t>
            </a:r>
          </a:p>
          <a:p>
            <a:r>
              <a:rPr lang="en-US" sz="4000" dirty="0"/>
              <a:t>       appetite. (C) No error  (D) </a:t>
            </a:r>
          </a:p>
          <a:p>
            <a:r>
              <a:rPr lang="en-US" sz="4000" dirty="0"/>
              <a:t>26. The </a:t>
            </a:r>
            <a:r>
              <a:rPr lang="en-US" sz="4000" dirty="0" err="1"/>
              <a:t>traveller</a:t>
            </a:r>
            <a:r>
              <a:rPr lang="en-US" sz="4000" dirty="0"/>
              <a:t> was so hungry (A)  </a:t>
            </a:r>
          </a:p>
          <a:p>
            <a:r>
              <a:rPr lang="en-US" sz="4000" dirty="0"/>
              <a:t>       that he gulped all the food (B)  </a:t>
            </a:r>
          </a:p>
          <a:p>
            <a:r>
              <a:rPr lang="en-US" sz="4000" dirty="0"/>
              <a:t>      placed over the table.(C) No error(D)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6096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The lion said to the fox , “ I am very weak and that I have no appetite. “ 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1" y="2175808"/>
            <a:ext cx="7696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The lion told the fox that he </a:t>
            </a:r>
            <a:r>
              <a:rPr lang="en-IN" sz="4000" dirty="0" smtClean="0">
                <a:solidFill>
                  <a:srgbClr val="FF0000"/>
                </a:solidFill>
              </a:rPr>
              <a:t>was</a:t>
            </a:r>
            <a:r>
              <a:rPr lang="en-IN" sz="4000" dirty="0" smtClean="0"/>
              <a:t> very weak and that he</a:t>
            </a:r>
            <a:r>
              <a:rPr lang="en-IN" sz="4000" dirty="0" smtClean="0">
                <a:solidFill>
                  <a:srgbClr val="FF0000"/>
                </a:solidFill>
              </a:rPr>
              <a:t> had </a:t>
            </a:r>
            <a:r>
              <a:rPr lang="en-IN" sz="4000" dirty="0" smtClean="0"/>
              <a:t>no appetite.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42434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09600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27. You may have to regret later (A)  if you do not start living (B)  within your mean. (C)  No error  (D) </a:t>
            </a:r>
          </a:p>
          <a:p>
            <a:endParaRPr lang="en-US" sz="3600" dirty="0"/>
          </a:p>
          <a:p>
            <a:r>
              <a:rPr lang="en-US" sz="3600" dirty="0"/>
              <a:t>28. What made him to do it, (A)  or who</a:t>
            </a:r>
          </a:p>
          <a:p>
            <a:r>
              <a:rPr lang="en-US" sz="3600" dirty="0"/>
              <a:t>       provoked him (B)   is still not known. (C)  </a:t>
            </a:r>
          </a:p>
          <a:p>
            <a:r>
              <a:rPr lang="en-US" sz="3600" dirty="0"/>
              <a:t>       No error  (D)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0"/>
            <a:ext cx="8534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29. The job wasn't interesting (A) but on</a:t>
            </a:r>
          </a:p>
          <a:p>
            <a:r>
              <a:rPr lang="en-US" sz="4000" dirty="0"/>
              <a:t>       the contrary (B)  it was well paid. (C)</a:t>
            </a:r>
          </a:p>
          <a:p>
            <a:r>
              <a:rPr lang="en-US" sz="4000" dirty="0"/>
              <a:t>       No error  (D) </a:t>
            </a:r>
          </a:p>
          <a:p>
            <a:r>
              <a:rPr lang="en-US" sz="4000" dirty="0"/>
              <a:t>30. How birds know (A)  when to fly </a:t>
            </a:r>
          </a:p>
          <a:p>
            <a:r>
              <a:rPr lang="en-US" sz="4000" dirty="0"/>
              <a:t>       south (B)   for the winter?  (C) </a:t>
            </a:r>
          </a:p>
          <a:p>
            <a:r>
              <a:rPr lang="en-US" sz="4000" dirty="0"/>
              <a:t>      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80245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7769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STATEMENT : SUBJECT + VERB </a:t>
            </a:r>
            <a:endParaRPr lang="en-IN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7447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QUESTION :  VERB + SUBJECT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7855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57200" y="-76200"/>
            <a:ext cx="85344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31. These are (A)   his (B)   conclusion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remarks. (C)   No error (D)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32. The shopkeeper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either 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offered 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exchange (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 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goods (B)  or refund the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money. (C) No error (D) 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152400"/>
            <a:ext cx="129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 113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1" y="1293674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The possession of a non living thing cannot be shown by using </a:t>
            </a:r>
            <a:r>
              <a:rPr lang="en-IN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APOSTROPHE</a:t>
            </a:r>
            <a:r>
              <a:rPr lang="en-IN" sz="3600" dirty="0"/>
              <a:t> </a:t>
            </a:r>
            <a:r>
              <a:rPr lang="en-IN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7896" y="496669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RULE </a:t>
            </a:r>
          </a:p>
        </p:txBody>
      </p:sp>
    </p:spTree>
    <p:extLst>
      <p:ext uri="{BB962C8B-B14F-4D97-AF65-F5344CB8AC3E}">
        <p14:creationId xmlns:p14="http://schemas.microsoft.com/office/powerpoint/2010/main" val="31679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799" y="1607411"/>
            <a:ext cx="4660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NOUN    +   NOUN</a:t>
            </a:r>
            <a:endParaRPr lang="en-IN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12" y="3436211"/>
            <a:ext cx="5021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ADJECTIVE + NOUN</a:t>
            </a:r>
            <a:endParaRPr lang="en-IN" sz="4800" dirty="0"/>
          </a:p>
        </p:txBody>
      </p:sp>
      <p:sp>
        <p:nvSpPr>
          <p:cNvPr id="4" name="Multiply 3"/>
          <p:cNvSpPr/>
          <p:nvPr/>
        </p:nvSpPr>
        <p:spPr>
          <a:xfrm>
            <a:off x="5715001" y="1219200"/>
            <a:ext cx="914400" cy="914400"/>
          </a:xfrm>
          <a:prstGeom prst="mathMultiply">
            <a:avLst>
              <a:gd name="adj1" fmla="val 160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L-Shape 4"/>
          <p:cNvSpPr/>
          <p:nvPr/>
        </p:nvSpPr>
        <p:spPr>
          <a:xfrm rot="17840786">
            <a:off x="5705123" y="3038191"/>
            <a:ext cx="1314023" cy="780092"/>
          </a:xfrm>
          <a:prstGeom prst="corner">
            <a:avLst>
              <a:gd name="adj1" fmla="val 28879"/>
              <a:gd name="adj2" fmla="val 21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914400" y="838205"/>
            <a:ext cx="4681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Conclusion remarks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10" y="2819400"/>
            <a:ext cx="4207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Conclusive remarks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534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33. Churchill was (A)  one of the greatest (B)  war leaders. (C)  No error  (D) </a:t>
            </a:r>
          </a:p>
          <a:p>
            <a:r>
              <a:rPr lang="en-US" sz="4400" dirty="0"/>
              <a:t>34. We should keep (A)  such people (B)  at an arm's length. (C)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59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35. That was very dangerous (A)   you might (B)   have been killed. (C)   No error  (D) </a:t>
            </a:r>
          </a:p>
          <a:p>
            <a:r>
              <a:rPr lang="en-US" sz="4000" dirty="0"/>
              <a:t>36. I started early (A)  for the station lest I (B)  should not miss the train. (C)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19701" y="1524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37. They made him treasurer (A)   because</a:t>
            </a:r>
          </a:p>
          <a:p>
            <a:r>
              <a:rPr lang="en-US" sz="3600" dirty="0"/>
              <a:t>       they considered  (B) him as honest and</a:t>
            </a:r>
          </a:p>
          <a:p>
            <a:r>
              <a:rPr lang="en-US" sz="3600" dirty="0"/>
              <a:t>       efficient. (C)   No error   (D) </a:t>
            </a:r>
          </a:p>
          <a:p>
            <a:endParaRPr lang="en-US" sz="3600" dirty="0"/>
          </a:p>
          <a:p>
            <a:r>
              <a:rPr lang="en-US" sz="3600" dirty="0"/>
              <a:t>38. The President reached back  (A)  this</a:t>
            </a:r>
          </a:p>
          <a:p>
            <a:r>
              <a:rPr lang="en-US" sz="3600" dirty="0"/>
              <a:t>      morning  (B)  after a visit to the southern</a:t>
            </a:r>
          </a:p>
          <a:p>
            <a:r>
              <a:rPr lang="en-US" sz="3600" dirty="0"/>
              <a:t>      States (C)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8301" y="1524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39. Egyptian cotton (A)  is superior (B)  than Indian. (C)  No error  (D)</a:t>
            </a:r>
          </a:p>
          <a:p>
            <a:endParaRPr lang="en-US" sz="3600" dirty="0"/>
          </a:p>
          <a:p>
            <a:r>
              <a:rPr lang="en-US" sz="3600" dirty="0"/>
              <a:t> 40. Your shirt (A)   looks so good. (B)  Where you bought it from? (C)  No error  (D</a:t>
            </a:r>
            <a:r>
              <a:rPr lang="en-US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83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09600"/>
            <a:ext cx="7949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 smtClean="0"/>
              <a:t>Where did you buy it ?</a:t>
            </a:r>
            <a:endParaRPr lang="en-IN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057400"/>
            <a:ext cx="89327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Where did you buy it from ?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17271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1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 41. A miser man (A)  spends very    </a:t>
            </a:r>
          </a:p>
          <a:p>
            <a:r>
              <a:rPr lang="en-US" sz="4400" dirty="0"/>
              <a:t>       little (B)  even on food. (C) </a:t>
            </a:r>
          </a:p>
          <a:p>
            <a:r>
              <a:rPr lang="en-US" sz="4400" dirty="0"/>
              <a:t>       No error  (D) </a:t>
            </a:r>
          </a:p>
          <a:p>
            <a:r>
              <a:rPr lang="en-US" sz="4400" dirty="0"/>
              <a:t>42. All (A)   the glitters (B)   is not</a:t>
            </a:r>
          </a:p>
          <a:p>
            <a:r>
              <a:rPr lang="en-US" sz="4400" dirty="0"/>
              <a:t>      gold. (C)  No error 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483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799" y="990603"/>
            <a:ext cx="4660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NOUN    +   NOUN</a:t>
            </a:r>
            <a:endParaRPr lang="en-IN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12" y="2674211"/>
            <a:ext cx="5021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ADJECTIVE + NOUN</a:t>
            </a:r>
            <a:endParaRPr lang="en-IN" sz="4800" dirty="0"/>
          </a:p>
        </p:txBody>
      </p:sp>
      <p:sp>
        <p:nvSpPr>
          <p:cNvPr id="4" name="Multiply 3"/>
          <p:cNvSpPr/>
          <p:nvPr/>
        </p:nvSpPr>
        <p:spPr>
          <a:xfrm>
            <a:off x="5486400" y="914400"/>
            <a:ext cx="914400" cy="914400"/>
          </a:xfrm>
          <a:prstGeom prst="mathMultiply">
            <a:avLst>
              <a:gd name="adj1" fmla="val 160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L-Shape 4"/>
          <p:cNvSpPr/>
          <p:nvPr/>
        </p:nvSpPr>
        <p:spPr>
          <a:xfrm rot="17840786">
            <a:off x="5630060" y="2194403"/>
            <a:ext cx="1314023" cy="780092"/>
          </a:xfrm>
          <a:prstGeom prst="corner">
            <a:avLst>
              <a:gd name="adj1" fmla="val 28879"/>
              <a:gd name="adj2" fmla="val 21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1447812" y="381003"/>
            <a:ext cx="3142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Miser   man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3216" y="2133600"/>
            <a:ext cx="322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Miserly     man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43. The administrator is entrusted the responsibility (A)  of the overall management of an industry (B) while the technical personnel remain advisors to the administration. (C)   No error  (D) </a:t>
            </a:r>
          </a:p>
          <a:p>
            <a:endParaRPr lang="en-US" sz="4000" dirty="0"/>
          </a:p>
          <a:p>
            <a:r>
              <a:rPr lang="en-US" sz="4000" dirty="0"/>
              <a:t>44. My friend (A)  worked hard (B)  with a view to pass the examination. (C)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72101" y="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45. We (A)  shall see him (B) </a:t>
            </a:r>
            <a:r>
              <a:rPr lang="en-US" sz="4400" dirty="0" smtClean="0"/>
              <a:t>after </a:t>
            </a:r>
            <a:r>
              <a:rPr lang="en-US" sz="4400" dirty="0"/>
              <a:t>the </a:t>
            </a:r>
          </a:p>
          <a:p>
            <a:r>
              <a:rPr lang="en-US" sz="4400" dirty="0"/>
              <a:t>      dinner. (C)  No error  (D)</a:t>
            </a:r>
          </a:p>
          <a:p>
            <a:r>
              <a:rPr lang="en-US" sz="4400" dirty="0"/>
              <a:t> 46. He looked up (A)  into the matter</a:t>
            </a:r>
          </a:p>
          <a:p>
            <a:r>
              <a:rPr lang="en-US" sz="4400" dirty="0"/>
              <a:t>      (B)  with keen interest. (C) </a:t>
            </a:r>
          </a:p>
          <a:p>
            <a:r>
              <a:rPr lang="en-US" sz="4400" dirty="0"/>
              <a:t>  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5901" y="76200"/>
            <a:ext cx="1043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Page 113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4263" y="304800"/>
            <a:ext cx="2524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EXCEPTION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9332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TIME</a:t>
            </a:r>
            <a:r>
              <a:rPr lang="en-IN" sz="3600" dirty="0"/>
              <a:t> : yester day’s </a:t>
            </a:r>
            <a:r>
              <a:rPr lang="en-IN" sz="3600" dirty="0" smtClean="0"/>
              <a:t>programme  </a:t>
            </a:r>
            <a:r>
              <a:rPr lang="en-IN" sz="3600" dirty="0"/>
              <a:t>, </a:t>
            </a:r>
            <a:r>
              <a:rPr lang="en-IN" sz="3600" dirty="0" smtClean="0"/>
              <a:t>today’s class . </a:t>
            </a:r>
            <a:endParaRPr lang="en-IN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15247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ORGANIZATIONS : </a:t>
            </a:r>
            <a:r>
              <a:rPr lang="en-IN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R.B.I.’s decision , Micro </a:t>
            </a:r>
            <a:r>
              <a:rPr lang="en-IN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soft’s</a:t>
            </a:r>
            <a:r>
              <a:rPr lang="en-IN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C.E.O. </a:t>
            </a:r>
            <a:endParaRPr lang="en-IN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392269"/>
            <a:ext cx="901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FF0000"/>
                </a:solidFill>
              </a:rPr>
              <a:t>PLACES: </a:t>
            </a:r>
            <a:r>
              <a:rPr lang="en-IN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America’s president , Bihar’s election</a:t>
            </a:r>
            <a:r>
              <a:rPr lang="en-IN" sz="3600" dirty="0" smtClean="0">
                <a:solidFill>
                  <a:srgbClr val="FF0000"/>
                </a:solidFill>
              </a:rPr>
              <a:t>.  </a:t>
            </a:r>
            <a:endParaRPr lang="en-IN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940314"/>
            <a:ext cx="393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00B050"/>
                </a:solidFill>
              </a:rPr>
              <a:t>Books and movies</a:t>
            </a:r>
            <a:endParaRPr lang="en-IN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28600" y="533400"/>
            <a:ext cx="8686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47. He went to the house (A)   and I (B)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followed with him. (C) No error  (D)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48. My oldest son (A)  is coming back (B)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from the USA this month. (C)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 error  (D) 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48897" y="162580"/>
            <a:ext cx="1237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905" y="813137"/>
            <a:ext cx="8066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OLD  –  OLDER  -- OLDEST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922098" y="2286000"/>
            <a:ext cx="7536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OLD -- ELDER -- ELDEST </a:t>
            </a:r>
            <a:endParaRPr lang="en-IN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28600"/>
            <a:ext cx="653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Things / persons without blood relationship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5443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Persons with blood relationship</a:t>
            </a:r>
            <a:endParaRPr lang="en-US" sz="3200" dirty="0"/>
          </a:p>
        </p:txBody>
      </p:sp>
      <p:sp>
        <p:nvSpPr>
          <p:cNvPr id="7" name="Curved Right Arrow 6"/>
          <p:cNvSpPr/>
          <p:nvPr/>
        </p:nvSpPr>
        <p:spPr>
          <a:xfrm>
            <a:off x="106680" y="25908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6200000">
            <a:off x="-89915" y="547116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49. The police entered into the house and (A)  questioned the head of the family  (B)  about the theft.  (C)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59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33400" y="63818"/>
            <a:ext cx="7900877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Practice Exercise:  (2)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 Either Ram or  (A)  you is responsible (B)  for this action. (C)   No error  (D)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By the time you arrive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tomorrow  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(A)  I have finished  (B) my work.  (C)  No error (D) </a:t>
            </a:r>
            <a:endParaRPr kumimoji="0" 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5965" y="152400"/>
            <a:ext cx="1145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45774" y="2286000"/>
            <a:ext cx="4907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Answer : B ( ARE INPLACE OF IS 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876800"/>
            <a:ext cx="641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 : B ( </a:t>
            </a:r>
            <a:r>
              <a:rPr lang="en-US" dirty="0" smtClean="0">
                <a:solidFill>
                  <a:srgbClr val="FF0000"/>
                </a:solidFill>
              </a:rPr>
              <a:t>I SHALL HAVE FINISHED INPLACE OF I HAVE FINISHED 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686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3. The captain with the members of his</a:t>
            </a:r>
          </a:p>
          <a:p>
            <a:r>
              <a:rPr lang="en-US" sz="4000" dirty="0"/>
              <a:t>     team (A)   are returning  (B)  after a </a:t>
            </a:r>
          </a:p>
          <a:p>
            <a:r>
              <a:rPr lang="en-US" sz="4000" dirty="0"/>
              <a:t>     fortnight. (C)  No </a:t>
            </a:r>
            <a:r>
              <a:rPr lang="en-US" sz="4000" dirty="0" smtClean="0"/>
              <a:t>error </a:t>
            </a:r>
            <a:r>
              <a:rPr lang="en-US" sz="4000" dirty="0"/>
              <a:t>(</a:t>
            </a:r>
            <a:r>
              <a:rPr lang="en-US" sz="2800" dirty="0" smtClean="0"/>
              <a:t>D) answer : B ( </a:t>
            </a:r>
            <a:r>
              <a:rPr lang="en-US" sz="2800" dirty="0" smtClean="0">
                <a:solidFill>
                  <a:srgbClr val="FF0000"/>
                </a:solidFill>
              </a:rPr>
              <a:t>is in place of are 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4000" dirty="0"/>
              <a:t>4. After returning from  (A)  an all-India </a:t>
            </a:r>
          </a:p>
          <a:p>
            <a:r>
              <a:rPr lang="en-US" sz="4000" dirty="0"/>
              <a:t>    tour(B)   I had to describe about it. (C)</a:t>
            </a:r>
          </a:p>
          <a:p>
            <a:r>
              <a:rPr lang="en-US" sz="4000" dirty="0"/>
              <a:t>   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97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83461" y="4876800"/>
            <a:ext cx="3007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Answer : C ( </a:t>
            </a:r>
            <a:r>
              <a:rPr lang="en-US" sz="2000" dirty="0" smtClean="0">
                <a:solidFill>
                  <a:srgbClr val="FF0000"/>
                </a:solidFill>
              </a:rPr>
              <a:t>delete about  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76285"/>
            <a:ext cx="8686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5.The teacher asked his students (A)  </a:t>
            </a:r>
          </a:p>
          <a:p>
            <a:r>
              <a:rPr lang="en-US" sz="3600" dirty="0"/>
              <a:t>    if they  had gone through  (B) </a:t>
            </a:r>
          </a:p>
          <a:p>
            <a:r>
              <a:rPr lang="en-US" sz="3600" dirty="0"/>
              <a:t>    either of the three chapters included in the</a:t>
            </a:r>
          </a:p>
          <a:p>
            <a:r>
              <a:rPr lang="en-US" sz="3600" dirty="0"/>
              <a:t>    prescribed text. (C) No error  (D) </a:t>
            </a:r>
          </a:p>
          <a:p>
            <a:endParaRPr lang="en-US" sz="3600" dirty="0"/>
          </a:p>
          <a:p>
            <a:r>
              <a:rPr lang="en-US" sz="3600" dirty="0"/>
              <a:t>6.Although they are living in the country (A)</a:t>
            </a:r>
          </a:p>
          <a:p>
            <a:r>
              <a:rPr lang="en-US" sz="3600" dirty="0"/>
              <a:t>    since they were married.  (B) </a:t>
            </a:r>
          </a:p>
          <a:p>
            <a:r>
              <a:rPr lang="en-US" sz="3600" dirty="0"/>
              <a:t>    they are now moving to the town(C) </a:t>
            </a:r>
          </a:p>
          <a:p>
            <a:r>
              <a:rPr lang="en-US" sz="3600" dirty="0"/>
              <a:t>  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97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667000"/>
            <a:ext cx="380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Answer : C ( </a:t>
            </a:r>
            <a:r>
              <a:rPr lang="en-US" sz="2000" dirty="0" smtClean="0">
                <a:solidFill>
                  <a:srgbClr val="FF0000"/>
                </a:solidFill>
              </a:rPr>
              <a:t>any in place of either 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067355" y="5410200"/>
            <a:ext cx="478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 : A ( </a:t>
            </a:r>
            <a:r>
              <a:rPr lang="en-US" dirty="0" smtClean="0">
                <a:solidFill>
                  <a:srgbClr val="FF0000"/>
                </a:solidFill>
              </a:rPr>
              <a:t>they have been in place of they are 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241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 smtClean="0"/>
              <a:t>EITHER - NEITHER : 2</a:t>
            </a:r>
            <a:endParaRPr lang="en-IN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7520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7200" dirty="0" smtClean="0"/>
              <a:t>ANY – NONE :  3/3+</a:t>
            </a:r>
            <a:endParaRPr lang="en-IN" sz="7200" dirty="0"/>
          </a:p>
        </p:txBody>
      </p:sp>
    </p:spTree>
    <p:extLst>
      <p:ext uri="{BB962C8B-B14F-4D97-AF65-F5344CB8AC3E}">
        <p14:creationId xmlns:p14="http://schemas.microsoft.com/office/powerpoint/2010/main" val="23414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915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7. Do you know (A)  how old were you (B)</a:t>
            </a:r>
          </a:p>
          <a:p>
            <a:r>
              <a:rPr lang="en-US" sz="4000" dirty="0"/>
              <a:t>    when you came here? (C) No error (D)</a:t>
            </a:r>
          </a:p>
          <a:p>
            <a:endParaRPr lang="en-US" sz="4000" dirty="0"/>
          </a:p>
          <a:p>
            <a:r>
              <a:rPr lang="en-US" sz="4000" dirty="0"/>
              <a:t>8. None of the applicants have turned up</a:t>
            </a:r>
          </a:p>
          <a:p>
            <a:r>
              <a:rPr lang="en-US" sz="4000" dirty="0"/>
              <a:t>    (A)  for the interview(B)   on time. (C)   </a:t>
            </a:r>
          </a:p>
          <a:p>
            <a:r>
              <a:rPr lang="en-US" sz="4000" dirty="0"/>
              <a:t>    No error 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59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828800"/>
            <a:ext cx="47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 : B ( </a:t>
            </a:r>
            <a:r>
              <a:rPr lang="en-US" dirty="0" smtClean="0">
                <a:solidFill>
                  <a:srgbClr val="FF0000"/>
                </a:solidFill>
              </a:rPr>
              <a:t>YOU WERE IN PLACE OF WERE YOU 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800600"/>
            <a:ext cx="364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 : A </a:t>
            </a:r>
            <a:r>
              <a:rPr lang="en-US" dirty="0" smtClean="0">
                <a:solidFill>
                  <a:srgbClr val="FF0000"/>
                </a:solidFill>
              </a:rPr>
              <a:t>( HAS IN PLACE OF HAVE 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7728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00B050"/>
                </a:solidFill>
              </a:rPr>
              <a:t>DIRECT QUESTION : VERB + SUBJECT</a:t>
            </a:r>
            <a:endParaRPr lang="en-IN" sz="40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819400"/>
            <a:ext cx="749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>
                <a:solidFill>
                  <a:srgbClr val="00B050"/>
                </a:solidFill>
              </a:rPr>
              <a:t>INDIRECT QUESTION : SUBJECT + VERB </a:t>
            </a:r>
            <a:endParaRPr lang="en-IN" sz="36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211759"/>
            <a:ext cx="4901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 smtClean="0"/>
              <a:t>What </a:t>
            </a:r>
            <a:r>
              <a:rPr lang="en-IN" sz="4400" dirty="0" smtClean="0">
                <a:solidFill>
                  <a:srgbClr val="FF0000"/>
                </a:solidFill>
              </a:rPr>
              <a:t>is</a:t>
            </a:r>
            <a:r>
              <a:rPr lang="en-IN" sz="4400" dirty="0" smtClean="0"/>
              <a:t> your name ?</a:t>
            </a:r>
            <a:endParaRPr lang="en-IN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604116" y="1981200"/>
            <a:ext cx="4558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how </a:t>
            </a:r>
            <a:r>
              <a:rPr lang="en-IN" sz="4000" dirty="0" smtClean="0">
                <a:solidFill>
                  <a:srgbClr val="FF0000"/>
                </a:solidFill>
              </a:rPr>
              <a:t>did</a:t>
            </a:r>
            <a:r>
              <a:rPr lang="en-IN" sz="4000" dirty="0" smtClean="0"/>
              <a:t> he solve it ? </a:t>
            </a:r>
            <a:endParaRPr lang="en-I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505200"/>
            <a:ext cx="622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May I know what your name </a:t>
            </a:r>
            <a:r>
              <a:rPr lang="en-IN" sz="3600" dirty="0" smtClean="0">
                <a:solidFill>
                  <a:srgbClr val="FF0000"/>
                </a:solidFill>
              </a:rPr>
              <a:t>is</a:t>
            </a:r>
            <a:r>
              <a:rPr lang="en-IN" sz="3600" dirty="0" smtClean="0"/>
              <a:t> ?</a:t>
            </a:r>
            <a:endParaRPr lang="en-I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17950" y="4191000"/>
            <a:ext cx="656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Can you tell me how he </a:t>
            </a:r>
            <a:r>
              <a:rPr lang="en-IN" sz="3600" dirty="0" smtClean="0">
                <a:solidFill>
                  <a:srgbClr val="FF0000"/>
                </a:solidFill>
              </a:rPr>
              <a:t>solved</a:t>
            </a:r>
            <a:r>
              <a:rPr lang="en-IN" sz="3600" dirty="0" smtClean="0"/>
              <a:t> it ?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9. Her mother did not reply (A)  when I asked her (B)  why was she weeping. (C)  No error  (D</a:t>
            </a:r>
            <a:r>
              <a:rPr lang="en-US" sz="4000" dirty="0" smtClean="0"/>
              <a:t>)    </a:t>
            </a:r>
            <a:r>
              <a:rPr lang="en-US" sz="3200" dirty="0" smtClean="0"/>
              <a:t>answer : C </a:t>
            </a:r>
            <a:r>
              <a:rPr lang="en-US" sz="4000" dirty="0" smtClean="0"/>
              <a:t>( </a:t>
            </a:r>
            <a:r>
              <a:rPr lang="en-US" sz="3200" dirty="0" smtClean="0">
                <a:solidFill>
                  <a:srgbClr val="FF0000"/>
                </a:solidFill>
              </a:rPr>
              <a:t>she was in place of was she</a:t>
            </a:r>
            <a:r>
              <a:rPr lang="en-US" sz="3200" dirty="0" smtClean="0"/>
              <a:t> </a:t>
            </a:r>
            <a:r>
              <a:rPr lang="en-US" sz="4000" dirty="0" smtClean="0"/>
              <a:t>)</a:t>
            </a:r>
            <a:endParaRPr lang="en-US" sz="4000" dirty="0"/>
          </a:p>
          <a:p>
            <a:r>
              <a:rPr lang="en-US" sz="4000" dirty="0"/>
              <a:t>10.The oxygen content of Mars is not (A)   sufficient enough to support life  (B)  as we know it. (C) No error 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983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114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105400"/>
            <a:ext cx="4331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 : B ( </a:t>
            </a:r>
            <a:r>
              <a:rPr lang="en-US" sz="2000" dirty="0" smtClean="0">
                <a:solidFill>
                  <a:srgbClr val="FF0000"/>
                </a:solidFill>
              </a:rPr>
              <a:t>either sufficient or enough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5707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APOSTROPHE </a:t>
            </a:r>
            <a:r>
              <a:rPr lang="en-IN" sz="2000" dirty="0" smtClean="0"/>
              <a:t> </a:t>
            </a:r>
            <a:r>
              <a:rPr lang="en-IN" sz="3200" dirty="0" smtClean="0"/>
              <a:t>IS USED AFTER  </a:t>
            </a:r>
            <a:r>
              <a:rPr lang="en-IN" sz="4000" dirty="0" smtClean="0"/>
              <a:t>‘ </a:t>
            </a:r>
            <a:r>
              <a:rPr lang="en-IN" sz="4000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‘  </a:t>
            </a:r>
            <a:r>
              <a:rPr lang="en-IN" sz="3200" dirty="0" smtClean="0"/>
              <a:t>WHEN WE SHOW THE POSSESSION OF A PLURAL SUBJECT.</a:t>
            </a:r>
            <a:endParaRPr lang="en-IN" sz="3200" dirty="0"/>
          </a:p>
        </p:txBody>
      </p:sp>
      <p:sp>
        <p:nvSpPr>
          <p:cNvPr id="3" name="Rectangle 2"/>
          <p:cNvSpPr/>
          <p:nvPr/>
        </p:nvSpPr>
        <p:spPr>
          <a:xfrm>
            <a:off x="990600" y="2819400"/>
            <a:ext cx="2593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600" dirty="0"/>
              <a:t>This</a:t>
            </a:r>
            <a:r>
              <a:rPr lang="en-IN" sz="3200" dirty="0"/>
              <a:t> boy’s car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7029" y="2895600"/>
            <a:ext cx="217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Boys’ hostel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81000" y="4114800"/>
            <a:ext cx="4003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/>
              <a:t>Our minister’s decision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1600" y="4201180"/>
            <a:ext cx="3522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/>
              <a:t>Our ministers’ decision</a:t>
            </a:r>
          </a:p>
        </p:txBody>
      </p:sp>
    </p:spTree>
    <p:extLst>
      <p:ext uri="{BB962C8B-B14F-4D97-AF65-F5344CB8AC3E}">
        <p14:creationId xmlns:p14="http://schemas.microsoft.com/office/powerpoint/2010/main" val="34565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057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I asked her </a:t>
            </a:r>
            <a:r>
              <a:rPr lang="en-IN" sz="4000" dirty="0" smtClean="0">
                <a:solidFill>
                  <a:srgbClr val="FF0000"/>
                </a:solidFill>
              </a:rPr>
              <a:t>why</a:t>
            </a:r>
            <a:r>
              <a:rPr lang="en-IN" sz="4000" dirty="0" smtClean="0"/>
              <a:t> she was weeping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52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is used as a connective not as an interrogative word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54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2400" y="457200"/>
            <a:ext cx="8763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11. He told his friends that (A)  each of them (B)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should be able to carry Out the orders oneself.(C)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No error (D)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 If the police would have worked (A) in time (B)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riot would not have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occured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(C) No error. (D) 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42219" y="57090"/>
            <a:ext cx="1249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 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19400" y="1828800"/>
            <a:ext cx="5159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C ( </a:t>
            </a:r>
            <a:r>
              <a:rPr lang="en-US" sz="2400" dirty="0" smtClean="0">
                <a:solidFill>
                  <a:srgbClr val="FF0000"/>
                </a:solidFill>
              </a:rPr>
              <a:t>himself in place of oneself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82546" y="3962400"/>
            <a:ext cx="6080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Answer : A ( </a:t>
            </a:r>
            <a:r>
              <a:rPr lang="en-US" sz="2000" dirty="0" smtClean="0">
                <a:solidFill>
                  <a:srgbClr val="FF0000"/>
                </a:solidFill>
              </a:rPr>
              <a:t>had worked in place of would have worked 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1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13. The flag is risen in the morning (A)  and taken down at night (B)  by the guards. (C)  No error (D) </a:t>
            </a:r>
            <a:r>
              <a:rPr lang="en-US" sz="3200" dirty="0" smtClean="0">
                <a:solidFill>
                  <a:srgbClr val="FF0000"/>
                </a:solidFill>
              </a:rPr>
              <a:t>answer : A ( raised in place of risen )      </a:t>
            </a:r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/>
              <a:t>14.I have seen (A)  him going to the theatre (B)  with his friends yesterday evening. (C) No error   (D)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2165" y="76200"/>
            <a:ext cx="1092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4953000"/>
            <a:ext cx="537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A ( </a:t>
            </a:r>
            <a:r>
              <a:rPr lang="en-US" sz="2400" dirty="0" smtClean="0">
                <a:solidFill>
                  <a:srgbClr val="FF0000"/>
                </a:solidFill>
              </a:rPr>
              <a:t>I saw in place of I have seen 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5714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 smtClean="0"/>
              <a:t>RISE – ROSE - RISEN</a:t>
            </a:r>
            <a:endParaRPr lang="en-IN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438400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RAISE – RAISED - RAISED</a:t>
            </a:r>
            <a:endParaRPr lang="en-I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752600"/>
            <a:ext cx="541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come up / increase ( Intransitive verb )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3429000"/>
            <a:ext cx="945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lift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53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96882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15. He was charged of murder (A)  though, </a:t>
            </a:r>
          </a:p>
          <a:p>
            <a:r>
              <a:rPr lang="en-US" sz="3600" dirty="0"/>
              <a:t>       the evidence did every thing  (B) </a:t>
            </a:r>
          </a:p>
          <a:p>
            <a:r>
              <a:rPr lang="en-US" sz="3600" dirty="0"/>
              <a:t>      to convince the judge of his innocence. (C)</a:t>
            </a:r>
          </a:p>
          <a:p>
            <a:r>
              <a:rPr lang="en-US" sz="3600" dirty="0"/>
              <a:t>      No error  (D) </a:t>
            </a:r>
          </a:p>
          <a:p>
            <a:r>
              <a:rPr lang="en-US" sz="3600" dirty="0"/>
              <a:t>16. Neither he nor his brother (A)  is a good</a:t>
            </a:r>
          </a:p>
          <a:p>
            <a:r>
              <a:rPr lang="en-US" sz="3600" dirty="0"/>
              <a:t>      student (B)  but both are good players. (C)</a:t>
            </a:r>
          </a:p>
          <a:p>
            <a:r>
              <a:rPr lang="en-US" sz="3600" dirty="0"/>
              <a:t>      No error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22165" y="76200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2057400"/>
            <a:ext cx="415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A ( </a:t>
            </a:r>
            <a:r>
              <a:rPr lang="en-US" sz="2400" dirty="0" smtClean="0">
                <a:solidFill>
                  <a:srgbClr val="FF0000"/>
                </a:solidFill>
              </a:rPr>
              <a:t>with</a:t>
            </a:r>
            <a:r>
              <a:rPr lang="en-US" sz="2400" dirty="0" smtClean="0"/>
              <a:t> in place of </a:t>
            </a:r>
            <a:r>
              <a:rPr lang="en-US" sz="2400" dirty="0" err="1" smtClean="0">
                <a:solidFill>
                  <a:srgbClr val="FF0000"/>
                </a:solidFill>
              </a:rPr>
              <a:t>of</a:t>
            </a:r>
            <a:r>
              <a:rPr lang="en-US" sz="2400" dirty="0" smtClean="0"/>
              <a:t> 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3044" y="4267200"/>
            <a:ext cx="1599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D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35089"/>
            <a:ext cx="8458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 17</a:t>
            </a:r>
            <a:r>
              <a:rPr lang="en-US" sz="3600" dirty="0"/>
              <a:t>. Suppose if </a:t>
            </a:r>
            <a:r>
              <a:rPr lang="en-US" sz="3600" dirty="0" smtClean="0"/>
              <a:t>you </a:t>
            </a:r>
            <a:r>
              <a:rPr lang="en-US" sz="3600" dirty="0"/>
              <a:t>were left alone (A)  to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3600" dirty="0"/>
              <a:t>live on a </a:t>
            </a:r>
            <a:r>
              <a:rPr lang="en-US" sz="3600" dirty="0" smtClean="0"/>
              <a:t>deserted </a:t>
            </a:r>
            <a:r>
              <a:rPr lang="en-US" sz="3600" dirty="0"/>
              <a:t>island  (B)  what would </a:t>
            </a:r>
            <a:r>
              <a:rPr lang="en-US" sz="3600" dirty="0" smtClean="0"/>
              <a:t>   you do </a:t>
            </a:r>
            <a:r>
              <a:rPr lang="en-US" sz="3600" dirty="0"/>
              <a:t>? (C)  No error(D)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/>
              <a:t>   18. He wondered that what  (A) would be</a:t>
            </a:r>
          </a:p>
          <a:p>
            <a:r>
              <a:rPr lang="en-US" sz="3600" dirty="0"/>
              <a:t>     the next move of his opponents (B)  who</a:t>
            </a:r>
          </a:p>
          <a:p>
            <a:r>
              <a:rPr lang="en-US" sz="3600" dirty="0"/>
              <a:t>     had vowed to see him dislodged from </a:t>
            </a:r>
          </a:p>
          <a:p>
            <a:r>
              <a:rPr lang="en-US" sz="3600" dirty="0"/>
              <a:t>     power. (C)  No error  (D) </a:t>
            </a:r>
          </a:p>
          <a:p>
            <a:endParaRPr lang="en-US" sz="3600" dirty="0"/>
          </a:p>
          <a:p>
            <a:r>
              <a:rPr lang="en-US" sz="3600" dirty="0"/>
              <a:t>     </a:t>
            </a:r>
          </a:p>
          <a:p>
            <a:r>
              <a:rPr lang="en-US" sz="3600" dirty="0"/>
              <a:t>  </a:t>
            </a:r>
            <a:r>
              <a:rPr lang="en-US" sz="3600" dirty="0" smtClean="0"/>
              <a:t>  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7845965" y="76200"/>
            <a:ext cx="1092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057400"/>
            <a:ext cx="451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A ( </a:t>
            </a:r>
            <a:r>
              <a:rPr lang="en-US" sz="2400" dirty="0" smtClean="0">
                <a:solidFill>
                  <a:srgbClr val="FF0000"/>
                </a:solidFill>
              </a:rPr>
              <a:t>either suppose or if 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77082" y="5029200"/>
            <a:ext cx="4806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A ( </a:t>
            </a:r>
            <a:r>
              <a:rPr lang="en-US" sz="2400" dirty="0" smtClean="0">
                <a:solidFill>
                  <a:srgbClr val="FF0000"/>
                </a:solidFill>
              </a:rPr>
              <a:t>that should be deleted </a:t>
            </a:r>
            <a:r>
              <a:rPr lang="en-US" sz="2400" dirty="0" smtClean="0"/>
              <a:t>)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6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19. The nation should be grateful  (A)  </a:t>
            </a:r>
          </a:p>
          <a:p>
            <a:r>
              <a:rPr lang="en-US" sz="4000" dirty="0"/>
              <a:t>      to the armed forces (B) for protecting</a:t>
            </a:r>
          </a:p>
          <a:p>
            <a:r>
              <a:rPr lang="en-US" sz="4000" dirty="0"/>
              <a:t>      them. (C)   No error  (D)  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 smtClean="0"/>
              <a:t>20. </a:t>
            </a:r>
            <a:r>
              <a:rPr lang="en-US" sz="4000" dirty="0"/>
              <a:t>I do not know (A) what is he </a:t>
            </a:r>
            <a:r>
              <a:rPr lang="en-US" sz="4000" dirty="0" smtClean="0"/>
              <a:t>doing(B  </a:t>
            </a:r>
            <a:r>
              <a:rPr lang="en-US" sz="4000" dirty="0"/>
              <a:t>to solve the </a:t>
            </a:r>
            <a:r>
              <a:rPr lang="en-US" sz="4000" dirty="0" smtClean="0"/>
              <a:t>problem.(C</a:t>
            </a:r>
            <a:r>
              <a:rPr lang="en-US" sz="4000" dirty="0"/>
              <a:t>)  </a:t>
            </a:r>
            <a:r>
              <a:rPr lang="en-US" sz="4000" dirty="0" smtClean="0"/>
              <a:t> </a:t>
            </a:r>
            <a:r>
              <a:rPr lang="en-US" sz="4000" dirty="0"/>
              <a:t>No error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769765" y="152400"/>
            <a:ext cx="1092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2510135"/>
            <a:ext cx="4300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C  ( </a:t>
            </a:r>
            <a:r>
              <a:rPr lang="en-US" sz="2400" dirty="0" smtClean="0">
                <a:solidFill>
                  <a:srgbClr val="FF0000"/>
                </a:solidFill>
              </a:rPr>
              <a:t>it in place of them 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23744" y="4572000"/>
            <a:ext cx="1814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B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33400"/>
            <a:ext cx="6139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 smtClean="0"/>
              <a:t>What is he doing ? 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981200"/>
            <a:ext cx="816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 smtClean="0"/>
              <a:t>I do not know </a:t>
            </a:r>
            <a:r>
              <a:rPr lang="en-IN" sz="4800" dirty="0" smtClean="0">
                <a:solidFill>
                  <a:srgbClr val="00B050"/>
                </a:solidFill>
              </a:rPr>
              <a:t>what</a:t>
            </a:r>
            <a:r>
              <a:rPr lang="en-IN" sz="4800" dirty="0" smtClean="0"/>
              <a:t> he is doing .</a:t>
            </a:r>
            <a:endParaRPr lang="en-IN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810000"/>
            <a:ext cx="7656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WHAT </a:t>
            </a:r>
            <a:r>
              <a:rPr lang="en-US" sz="2000" dirty="0" smtClean="0"/>
              <a:t> IS USED AS A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CONNECTIVE</a:t>
            </a:r>
            <a:r>
              <a:rPr lang="en-US" sz="2000" dirty="0" smtClean="0"/>
              <a:t> NOT AS AN INTERROGATIVE WORD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16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534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21.  For so many years  (A)  it is almost his habit  (B)  to go </a:t>
            </a:r>
            <a:r>
              <a:rPr lang="en-US" sz="3600" dirty="0" smtClean="0"/>
              <a:t>to the </a:t>
            </a:r>
            <a:r>
              <a:rPr lang="en-US" sz="3600" dirty="0"/>
              <a:t>bed at 10 p.m. daily. (C)  No error  (D)   </a:t>
            </a:r>
            <a:r>
              <a:rPr lang="en-US" sz="3600" dirty="0" smtClean="0"/>
              <a:t>answer : C (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bed in place of the bed </a:t>
            </a:r>
            <a:r>
              <a:rPr lang="en-US" sz="3200" dirty="0" smtClean="0"/>
              <a:t>)</a:t>
            </a:r>
            <a:r>
              <a:rPr lang="en-US" sz="3600" dirty="0" smtClean="0"/>
              <a:t>         </a:t>
            </a:r>
            <a:endParaRPr lang="en-US" sz="3600" dirty="0"/>
          </a:p>
          <a:p>
            <a:r>
              <a:rPr lang="en-US" sz="3600" dirty="0"/>
              <a:t>22.  He took  (A) down after(B)   his father (C) No error  (D) </a:t>
            </a:r>
          </a:p>
          <a:p>
            <a:r>
              <a:rPr lang="en-US" sz="3600" dirty="0"/>
              <a:t>23. His honesty (A)  has never been (B)  called the question. (C)  No error (D)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600" y="87868"/>
            <a:ext cx="114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PAGE 115 </a:t>
            </a:r>
            <a:endParaRPr lang="en-US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3200400"/>
            <a:ext cx="4137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Answer : B (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down should be deleted 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293892" y="5105400"/>
            <a:ext cx="157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C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066800"/>
            <a:ext cx="8231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Call into question : to doubt / suspect 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533400"/>
            <a:ext cx="2315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/>
              <a:t>Thomas’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5842" y="609600"/>
            <a:ext cx="1728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James’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3111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Tiger woods’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842" y="1531203"/>
            <a:ext cx="202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Charles’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667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/>
              <a:t>If the name itself ends with </a:t>
            </a:r>
            <a:r>
              <a:rPr lang="en-IN" sz="4000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, we use APOSTOPHE after </a:t>
            </a:r>
            <a:r>
              <a:rPr lang="en-IN" sz="4000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4851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5. This misogynist hates (A)  all mother in laws (B) lady doctors and house maids. (C) No error(D)</a:t>
            </a:r>
          </a:p>
          <a:p>
            <a:endParaRPr lang="en-US" sz="3200" b="1" dirty="0"/>
          </a:p>
          <a:p>
            <a:r>
              <a:rPr lang="en-US" sz="3200" b="1" dirty="0"/>
              <a:t> 6. There are so many filths (A)  all around (B)  the place. (C)  No error  (D) </a:t>
            </a:r>
          </a:p>
          <a:p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19530" y="3352800"/>
            <a:ext cx="6435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 . </a:t>
            </a:r>
            <a:r>
              <a:rPr lang="en-US" sz="4000" dirty="0" err="1" smtClean="0"/>
              <a:t>Ans</a:t>
            </a:r>
            <a:r>
              <a:rPr lang="en-US" sz="4000" dirty="0"/>
              <a:t> </a:t>
            </a:r>
            <a:r>
              <a:rPr lang="en-US" sz="4000" dirty="0" smtClean="0"/>
              <a:t>:  B – mother</a:t>
            </a:r>
            <a:r>
              <a:rPr lang="en-US" sz="4000" dirty="0" smtClean="0">
                <a:solidFill>
                  <a:srgbClr val="00B050"/>
                </a:solidFill>
              </a:rPr>
              <a:t>s</a:t>
            </a:r>
            <a:r>
              <a:rPr lang="en-US" sz="4000" dirty="0" smtClean="0"/>
              <a:t> in law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7799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Passer – by                      </a:t>
            </a:r>
            <a:r>
              <a:rPr lang="en-IN" sz="4000" dirty="0" smtClean="0"/>
              <a:t>passer</a:t>
            </a:r>
            <a:r>
              <a:rPr lang="en-IN" sz="4000" u="sng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</a:t>
            </a:r>
            <a:r>
              <a:rPr lang="en-IN" sz="4000" dirty="0"/>
              <a:t>– by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273314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Mother – in --  law          </a:t>
            </a:r>
            <a:r>
              <a:rPr lang="en-IN" sz="4000" dirty="0" smtClean="0"/>
              <a:t>Mother</a:t>
            </a:r>
            <a:r>
              <a:rPr lang="en-IN" sz="4000" u="sng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</a:t>
            </a:r>
            <a:r>
              <a:rPr lang="en-IN" sz="4000" dirty="0"/>
              <a:t>– in law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970" y="1882914"/>
            <a:ext cx="529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Father- </a:t>
            </a:r>
            <a:r>
              <a:rPr lang="en-IN" sz="4000" dirty="0" smtClean="0"/>
              <a:t>in--law                  </a:t>
            </a:r>
            <a:endParaRPr lang="en-IN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17607" y="2554069"/>
            <a:ext cx="8585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Brother – in– law                 B</a:t>
            </a:r>
            <a:r>
              <a:rPr lang="en-IN" sz="3600" dirty="0" smtClean="0"/>
              <a:t>rother</a:t>
            </a:r>
            <a:r>
              <a:rPr lang="en-IN" sz="3600" u="sng" dirty="0" smtClean="0">
                <a:solidFill>
                  <a:srgbClr val="FF0000"/>
                </a:solidFill>
              </a:rPr>
              <a:t>s</a:t>
            </a:r>
            <a:r>
              <a:rPr lang="en-IN" sz="3600" dirty="0" smtClean="0"/>
              <a:t> </a:t>
            </a:r>
            <a:r>
              <a:rPr lang="en-IN" sz="3600" dirty="0"/>
              <a:t>– </a:t>
            </a:r>
            <a:r>
              <a:rPr lang="en-IN" sz="3600" dirty="0" smtClean="0"/>
              <a:t>in--law </a:t>
            </a:r>
            <a:endParaRPr lang="en-IN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124200"/>
            <a:ext cx="3303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Sister --  in -- law</a:t>
            </a:r>
            <a:endParaRPr lang="en-IN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3124200"/>
            <a:ext cx="3319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Sister</a:t>
            </a:r>
            <a:r>
              <a:rPr lang="en-IN" sz="3600" u="sng" dirty="0" smtClean="0">
                <a:solidFill>
                  <a:srgbClr val="FF0000"/>
                </a:solidFill>
              </a:rPr>
              <a:t>s</a:t>
            </a:r>
            <a:r>
              <a:rPr lang="en-IN" sz="3600" dirty="0" smtClean="0"/>
              <a:t> – in -- law</a:t>
            </a:r>
            <a:endParaRPr lang="en-I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152400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>
                <a:solidFill>
                  <a:srgbClr val="00B050"/>
                </a:solidFill>
              </a:rPr>
              <a:t>SINGULAR</a:t>
            </a:r>
            <a:endParaRPr lang="en-IN" sz="32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52400"/>
            <a:ext cx="1456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>
                <a:solidFill>
                  <a:srgbClr val="00B050"/>
                </a:solidFill>
              </a:rPr>
              <a:t>PLURAL</a:t>
            </a:r>
            <a:endParaRPr lang="en-IN" sz="32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1882914"/>
            <a:ext cx="3856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Father</a:t>
            </a:r>
            <a:r>
              <a:rPr lang="en-IN" sz="4000" dirty="0" smtClean="0">
                <a:solidFill>
                  <a:srgbClr val="FF0000"/>
                </a:solidFill>
              </a:rPr>
              <a:t>s</a:t>
            </a:r>
            <a:r>
              <a:rPr lang="en-IN" sz="4000" dirty="0" smtClean="0"/>
              <a:t> – in -- law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0968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6078" y="838200"/>
            <a:ext cx="4634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There is so much filth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752600"/>
            <a:ext cx="6328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Many</a:t>
            </a:r>
            <a:r>
              <a:rPr lang="en-US" sz="4000" dirty="0" smtClean="0"/>
              <a:t> is used with </a:t>
            </a:r>
            <a:r>
              <a:rPr lang="en-US" sz="4000" dirty="0" err="1" smtClean="0"/>
              <a:t>countables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667000"/>
            <a:ext cx="6884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Much</a:t>
            </a:r>
            <a:r>
              <a:rPr lang="en-US" sz="4000" dirty="0" smtClean="0"/>
              <a:t> is used with </a:t>
            </a:r>
            <a:r>
              <a:rPr lang="en-US" sz="4000" dirty="0" err="1" smtClean="0"/>
              <a:t>uncountables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52853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7. The company has ordered (A)  some (B)  new </a:t>
            </a:r>
            <a:r>
              <a:rPr lang="en-US" sz="4000" b="1" dirty="0" err="1"/>
              <a:t>equipments</a:t>
            </a:r>
            <a:r>
              <a:rPr lang="en-US" sz="4000" b="1" dirty="0"/>
              <a:t>. (C)  No error  (D)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752600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 8. Science and religion (A)  are both necessary for man and for their (B)  outer and </a:t>
            </a:r>
            <a:r>
              <a:rPr lang="en-US" sz="3600" b="1" dirty="0" err="1"/>
              <a:t>innerself</a:t>
            </a:r>
            <a:r>
              <a:rPr lang="en-US" sz="3600" b="1" dirty="0"/>
              <a:t> respectively. (C)  No error  (D)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849469"/>
            <a:ext cx="8778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Answer for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question :  </a:t>
            </a:r>
            <a:r>
              <a:rPr lang="en-US" sz="3600" dirty="0" smtClean="0">
                <a:solidFill>
                  <a:srgbClr val="FF0000"/>
                </a:solidFill>
              </a:rPr>
              <a:t>his </a:t>
            </a:r>
            <a:r>
              <a:rPr lang="en-US" sz="3600" dirty="0" smtClean="0"/>
              <a:t>in place of their 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96855" y="4876800"/>
            <a:ext cx="778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pronoun for a noun called man is “ his “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21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-2286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/>
          </a:p>
          <a:p>
            <a:r>
              <a:rPr lang="en-US" sz="3200" b="1" dirty="0" smtClean="0"/>
              <a:t> </a:t>
            </a:r>
            <a:r>
              <a:rPr lang="en-US" sz="3200" b="1" dirty="0"/>
              <a:t>One of the (A)  most </a:t>
            </a:r>
            <a:r>
              <a:rPr lang="en-US" sz="3200" b="1" dirty="0" smtClean="0"/>
              <a:t>dangerous ( </a:t>
            </a:r>
            <a:r>
              <a:rPr lang="en-US" sz="3200" b="1" dirty="0"/>
              <a:t>B) disease is AIDS. (C)  No error (D)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0101" y="1600200"/>
            <a:ext cx="6270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disease</a:t>
            </a:r>
            <a:r>
              <a:rPr lang="en-US" sz="3200" dirty="0" smtClean="0">
                <a:solidFill>
                  <a:srgbClr val="00B050"/>
                </a:solidFill>
              </a:rPr>
              <a:t>s</a:t>
            </a:r>
            <a:r>
              <a:rPr lang="en-US" sz="3200" dirty="0" smtClean="0"/>
              <a:t> in place of disease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340366" y="4038600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/>
              <a:t>One of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6486" y="3244334"/>
            <a:ext cx="2091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/>
              <a:t>Plural object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6037" y="4124980"/>
            <a:ext cx="2088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/>
              <a:t>Singular verb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2010" y="4888468"/>
            <a:ext cx="2332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dirty="0"/>
              <a:t>Singular pronoun</a:t>
            </a:r>
          </a:p>
        </p:txBody>
      </p:sp>
      <p:sp>
        <p:nvSpPr>
          <p:cNvPr id="8" name="Down Arrow 7"/>
          <p:cNvSpPr/>
          <p:nvPr/>
        </p:nvSpPr>
        <p:spPr>
          <a:xfrm rot="14596842">
            <a:off x="3021767" y="3452394"/>
            <a:ext cx="484632" cy="978408"/>
          </a:xfrm>
          <a:prstGeom prst="downArrow">
            <a:avLst>
              <a:gd name="adj1" fmla="val 19523"/>
              <a:gd name="adj2" fmla="val 22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819400" y="4114800"/>
            <a:ext cx="978408" cy="484632"/>
          </a:xfrm>
          <a:prstGeom prst="rightArrow">
            <a:avLst>
              <a:gd name="adj1" fmla="val 29035"/>
              <a:gd name="adj2" fmla="val 31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573205">
            <a:off x="2713671" y="4540366"/>
            <a:ext cx="978408" cy="484632"/>
          </a:xfrm>
          <a:prstGeom prst="rightArrow">
            <a:avLst>
              <a:gd name="adj1" fmla="val 19673"/>
              <a:gd name="adj2" fmla="val 309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473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Verb : </a:t>
            </a:r>
            <a:r>
              <a:rPr lang="en-IN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Action / state</a:t>
            </a:r>
            <a:endParaRPr lang="en-IN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889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Adverb : Modifies a verb/ an adjective/ adverb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521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0070C0"/>
                </a:solidFill>
              </a:rPr>
              <a:t>Conjunction : That joins </a:t>
            </a:r>
          </a:p>
        </p:txBody>
      </p:sp>
    </p:spTree>
    <p:extLst>
      <p:ext uri="{BB962C8B-B14F-4D97-AF65-F5344CB8AC3E}">
        <p14:creationId xmlns:p14="http://schemas.microsoft.com/office/powerpoint/2010/main" val="2105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Please do not encourage beggars who exploit children 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8181" y="2590800"/>
            <a:ext cx="1718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Srinivas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40009" y="3048000"/>
            <a:ext cx="5175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Sahana</a:t>
            </a:r>
            <a:r>
              <a:rPr lang="en-US" sz="4800" dirty="0" smtClean="0"/>
              <a:t>  foundation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000"/>
            <a:ext cx="609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2"/>
              </a:rPr>
              <a:t>www.sahanafoundation</a:t>
            </a:r>
            <a:r>
              <a:rPr lang="en-US" sz="4000" dirty="0" smtClean="0"/>
              <a:t> </a:t>
            </a:r>
            <a:r>
              <a:rPr lang="en-US" sz="4000" dirty="0" err="1" smtClean="0"/>
              <a:t>.net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125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762000"/>
            <a:ext cx="5586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TENSES AND VOICE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present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16074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Habitual 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22860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Universal Truths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2315" y="2964597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Planned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10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Sub + Vɪ + Obj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6002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    teach    English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152400"/>
            <a:ext cx="1676400" cy="258532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b="1" dirty="0"/>
              <a:t>am</a:t>
            </a:r>
          </a:p>
          <a:p>
            <a:r>
              <a:rPr lang="en-US" sz="5400" b="1" dirty="0"/>
              <a:t>  Is</a:t>
            </a:r>
          </a:p>
          <a:p>
            <a:r>
              <a:rPr lang="en-US" sz="5400" b="1" dirty="0"/>
              <a:t>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2971800"/>
            <a:ext cx="679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2971800"/>
            <a:ext cx="2327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taught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2971800"/>
            <a:ext cx="9580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2971800"/>
            <a:ext cx="1197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639" y="3039070"/>
            <a:ext cx="226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English</a:t>
            </a:r>
            <a:r>
              <a:rPr lang="en-US" dirty="0"/>
              <a:t> </a:t>
            </a:r>
          </a:p>
        </p:txBody>
      </p:sp>
      <p:sp>
        <p:nvSpPr>
          <p:cNvPr id="12" name="Frame 11"/>
          <p:cNvSpPr/>
          <p:nvPr/>
        </p:nvSpPr>
        <p:spPr>
          <a:xfrm>
            <a:off x="609600" y="304800"/>
            <a:ext cx="4800600" cy="990600"/>
          </a:xfrm>
          <a:prstGeom prst="frame">
            <a:avLst>
              <a:gd name="adj1" fmla="val 3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48380"/>
            <a:ext cx="94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>
                <a:solidFill>
                  <a:srgbClr val="FF0000"/>
                </a:solidFill>
              </a:rPr>
              <a:t> </a:t>
            </a:r>
            <a:r>
              <a:rPr lang="en-IN" sz="6000" dirty="0"/>
              <a:t> often , usually , frequently ,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273" y="1828800"/>
            <a:ext cx="7689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regularly , now and then ,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769" y="2667000"/>
            <a:ext cx="4004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/>
              <a:t>daily, every.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590800"/>
            <a:ext cx="23015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/>
              <a:t>rarely,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7765" y="228600"/>
            <a:ext cx="2102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solidFill>
                  <a:srgbClr val="00B050"/>
                </a:solidFill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13324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685800" y="381000"/>
            <a:ext cx="784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Continuous Tense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Action that is in progress at present.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9050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Action that is certain to take place</a:t>
            </a:r>
            <a:r>
              <a:rPr lang="en-US" sz="40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2514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Action in general.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754559"/>
            <a:ext cx="7683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>
                <a:solidFill>
                  <a:srgbClr val="00B050"/>
                </a:solidFill>
              </a:rPr>
              <a:t>Keywords</a:t>
            </a:r>
            <a:r>
              <a:rPr lang="en-IN" sz="4800" dirty="0"/>
              <a:t> : now , right now ,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828800"/>
            <a:ext cx="7831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At present , presently , currently .</a:t>
            </a:r>
          </a:p>
        </p:txBody>
      </p:sp>
    </p:spTree>
    <p:extLst>
      <p:ext uri="{BB962C8B-B14F-4D97-AF65-F5344CB8AC3E}">
        <p14:creationId xmlns:p14="http://schemas.microsoft.com/office/powerpoint/2010/main" val="2081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flipH="1">
            <a:off x="6248400" y="1828800"/>
            <a:ext cx="26670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being</a:t>
            </a:r>
          </a:p>
          <a:p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09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Sub + am/ is/ are + V</a:t>
            </a:r>
            <a:r>
              <a:rPr lang="en-US" sz="3600" b="1" dirty="0"/>
              <a:t>4 </a:t>
            </a:r>
            <a:r>
              <a:rPr lang="en-US" sz="4800" b="1" dirty="0"/>
              <a:t>+ Obj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457200" y="1828800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He  is  writing  a  novel. </a:t>
            </a:r>
          </a:p>
        </p:txBody>
      </p:sp>
      <p:sp>
        <p:nvSpPr>
          <p:cNvPr id="7" name="Frame 6"/>
          <p:cNvSpPr/>
          <p:nvPr/>
        </p:nvSpPr>
        <p:spPr>
          <a:xfrm>
            <a:off x="762000" y="533400"/>
            <a:ext cx="7467600" cy="1066800"/>
          </a:xfrm>
          <a:prstGeom prst="frame">
            <a:avLst>
              <a:gd name="adj1" fmla="val 6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5052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 novel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3505200"/>
            <a:ext cx="546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3505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being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3505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written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3505200"/>
            <a:ext cx="752322" cy="767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by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315200" y="3505200"/>
            <a:ext cx="1234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him.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295400" y="3048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Perfect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33486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Action that has </a:t>
            </a:r>
            <a:r>
              <a:rPr lang="en-US" sz="4400" b="1" dirty="0">
                <a:solidFill>
                  <a:srgbClr val="00B050"/>
                </a:solidFill>
              </a:rPr>
              <a:t>just</a:t>
            </a:r>
            <a:r>
              <a:rPr lang="en-US" sz="4400" dirty="0">
                <a:solidFill>
                  <a:srgbClr val="00B050"/>
                </a:solidFill>
              </a:rPr>
              <a:t> happened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0574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A  past action </a:t>
            </a:r>
            <a:r>
              <a:rPr lang="en-US" sz="4800" b="1" u="sng" dirty="0">
                <a:solidFill>
                  <a:srgbClr val="0070C0"/>
                </a:solidFill>
              </a:rPr>
              <a:t>without time.</a:t>
            </a:r>
          </a:p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incomplete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action</a:t>
            </a:r>
            <a:r>
              <a:rPr lang="en-US" sz="4800" b="1" dirty="0">
                <a:solidFill>
                  <a:schemeClr val="accent2"/>
                </a:solidFill>
              </a:rPr>
              <a:t>.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57200"/>
            <a:ext cx="75759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/>
              <a:t>Sub + have/has + V</a:t>
            </a:r>
            <a:r>
              <a:rPr lang="en-US" sz="4000" b="1" dirty="0"/>
              <a:t>3</a:t>
            </a:r>
            <a:r>
              <a:rPr lang="en-US" sz="5400" b="1" dirty="0"/>
              <a:t> + Obj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5240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/>
              <a:t>He has informed them.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2968823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have</a:t>
            </a:r>
          </a:p>
          <a:p>
            <a:r>
              <a:rPr lang="en-US" sz="6000" b="1" dirty="0">
                <a:solidFill>
                  <a:srgbClr val="00B0F0"/>
                </a:solidFill>
              </a:rPr>
              <a:t>has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32766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F0"/>
                </a:solidFill>
              </a:rPr>
              <a:t>+</a:t>
            </a:r>
            <a:r>
              <a:rPr lang="en-US" sz="5400" b="1" dirty="0">
                <a:solidFill>
                  <a:srgbClr val="00B0F0"/>
                </a:solidFill>
              </a:rPr>
              <a:t> been</a:t>
            </a:r>
          </a:p>
        </p:txBody>
      </p:sp>
      <p:sp>
        <p:nvSpPr>
          <p:cNvPr id="10" name="Frame 9"/>
          <p:cNvSpPr/>
          <p:nvPr/>
        </p:nvSpPr>
        <p:spPr>
          <a:xfrm>
            <a:off x="685800" y="381000"/>
            <a:ext cx="7924800" cy="1066800"/>
          </a:xfrm>
          <a:prstGeom prst="frame">
            <a:avLst>
              <a:gd name="adj1" fmla="val 6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2278559"/>
            <a:ext cx="13002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prstClr val="black"/>
                </a:solidFill>
              </a:rPr>
              <a:t>They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05000" y="2286000"/>
            <a:ext cx="29892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been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2286000"/>
            <a:ext cx="243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prstClr val="black"/>
                </a:solidFill>
              </a:rPr>
              <a:t>informed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34200" y="2286000"/>
            <a:ext cx="745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prstClr val="black"/>
                </a:solidFill>
              </a:rPr>
              <a:t>by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000" y="2286000"/>
            <a:ext cx="12250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>
                <a:solidFill>
                  <a:prstClr val="black"/>
                </a:solidFill>
              </a:rPr>
              <a:t>him</a:t>
            </a:r>
            <a:r>
              <a:rPr lang="en-US" sz="4400" b="1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54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preposition: : shows the relationship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8572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Interjection : shows a sudden feeling</a:t>
            </a:r>
          </a:p>
        </p:txBody>
      </p:sp>
    </p:spTree>
    <p:extLst>
      <p:ext uri="{BB962C8B-B14F-4D97-AF65-F5344CB8AC3E}">
        <p14:creationId xmlns:p14="http://schemas.microsoft.com/office/powerpoint/2010/main" val="10532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304800"/>
            <a:ext cx="2746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>
                <a:solidFill>
                  <a:srgbClr val="00B0F0"/>
                </a:solidFill>
              </a:rPr>
              <a:t>Key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066800"/>
            <a:ext cx="7409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Just , just now , recently 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0574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/>
              <a:t>So far , yet , already</a:t>
            </a:r>
            <a:r>
              <a:rPr lang="en-IN" sz="6000" dirty="0" smtClean="0"/>
              <a:t>, </a:t>
            </a:r>
            <a:r>
              <a:rPr lang="en-IN" sz="6000" dirty="0"/>
              <a:t>this week/month/year</a:t>
            </a:r>
          </a:p>
        </p:txBody>
      </p:sp>
    </p:spTree>
    <p:extLst>
      <p:ext uri="{BB962C8B-B14F-4D97-AF65-F5344CB8AC3E}">
        <p14:creationId xmlns:p14="http://schemas.microsoft.com/office/powerpoint/2010/main" val="2254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90600"/>
            <a:ext cx="2939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Didn’t yet</a:t>
            </a:r>
          </a:p>
        </p:txBody>
      </p:sp>
      <p:sp>
        <p:nvSpPr>
          <p:cNvPr id="3" name="Multiply 2"/>
          <p:cNvSpPr/>
          <p:nvPr/>
        </p:nvSpPr>
        <p:spPr>
          <a:xfrm>
            <a:off x="4724400" y="1066800"/>
            <a:ext cx="914400" cy="914400"/>
          </a:xfrm>
          <a:prstGeom prst="mathMultiply">
            <a:avLst>
              <a:gd name="adj1" fmla="val 1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369403"/>
            <a:ext cx="5333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Have/has + not + yet</a:t>
            </a:r>
            <a:endParaRPr lang="en-US" sz="4800" dirty="0"/>
          </a:p>
        </p:txBody>
      </p:sp>
      <p:sp>
        <p:nvSpPr>
          <p:cNvPr id="6" name="Half Frame 5"/>
          <p:cNvSpPr/>
          <p:nvPr/>
        </p:nvSpPr>
        <p:spPr>
          <a:xfrm rot="12636726">
            <a:off x="6772203" y="1427844"/>
            <a:ext cx="790972" cy="1675178"/>
          </a:xfrm>
          <a:prstGeom prst="halfFrame">
            <a:avLst>
              <a:gd name="adj1" fmla="val 22488"/>
              <a:gd name="adj2" fmla="val 239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0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33400" y="3810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Perfect Continuous Tense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4478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Action that started in the past and is still going 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894" y="3244334"/>
            <a:ext cx="81352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[</a:t>
            </a:r>
            <a:r>
              <a:rPr lang="en-US" sz="5400" dirty="0">
                <a:solidFill>
                  <a:srgbClr val="00B050"/>
                </a:solidFill>
              </a:rPr>
              <a:t> </a:t>
            </a:r>
            <a:r>
              <a:rPr lang="en-US" sz="5400" b="1" dirty="0">
                <a:solidFill>
                  <a:srgbClr val="00B050"/>
                </a:solidFill>
              </a:rPr>
              <a:t>Time is given importance </a:t>
            </a:r>
            <a:r>
              <a:rPr lang="en-US" sz="5400" b="1" dirty="0"/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3188" y="4267200"/>
            <a:ext cx="2935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passive voice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0507" y="533400"/>
            <a:ext cx="3064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>
                <a:solidFill>
                  <a:srgbClr val="00B050"/>
                </a:solidFill>
              </a:rPr>
              <a:t>Key words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447800"/>
            <a:ext cx="55937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8800" dirty="0"/>
              <a:t>For , since . </a:t>
            </a:r>
          </a:p>
        </p:txBody>
      </p:sp>
    </p:spTree>
    <p:extLst>
      <p:ext uri="{BB962C8B-B14F-4D97-AF65-F5344CB8AC3E}">
        <p14:creationId xmlns:p14="http://schemas.microsoft.com/office/powerpoint/2010/main" val="38430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0070C0"/>
                </a:solidFill>
              </a:rPr>
              <a:t>Sub + have been/has been + V</a:t>
            </a:r>
            <a:r>
              <a:rPr lang="en-US" sz="3600" b="1" u="sng" dirty="0">
                <a:solidFill>
                  <a:srgbClr val="0070C0"/>
                </a:solidFill>
              </a:rPr>
              <a:t>4</a:t>
            </a:r>
            <a:r>
              <a:rPr lang="en-US" sz="4400" b="1" u="sng" dirty="0">
                <a:solidFill>
                  <a:srgbClr val="0070C0"/>
                </a:solidFill>
              </a:rPr>
              <a:t>+ Obj +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0574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I have been preparing the material.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286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Past Tense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3716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A past action </a:t>
            </a:r>
            <a:r>
              <a:rPr lang="en-US" sz="5400" b="1" u="sng" dirty="0"/>
              <a:t>with time</a:t>
            </a:r>
            <a:r>
              <a:rPr lang="en-US" sz="4800" u="sng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413337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Sub + V</a:t>
            </a:r>
            <a:r>
              <a:rPr lang="en-US" sz="4400" b="1" dirty="0">
                <a:solidFill>
                  <a:srgbClr val="00B050"/>
                </a:solidFill>
              </a:rPr>
              <a:t>2</a:t>
            </a:r>
            <a:r>
              <a:rPr lang="en-US" sz="6000" b="1" dirty="0">
                <a:solidFill>
                  <a:srgbClr val="00B050"/>
                </a:solidFill>
              </a:rPr>
              <a:t> +Obj + Time</a:t>
            </a:r>
          </a:p>
        </p:txBody>
      </p:sp>
      <p:sp>
        <p:nvSpPr>
          <p:cNvPr id="6" name="Frame 5"/>
          <p:cNvSpPr/>
          <p:nvPr/>
        </p:nvSpPr>
        <p:spPr>
          <a:xfrm>
            <a:off x="914400" y="2438400"/>
            <a:ext cx="7162800" cy="1143000"/>
          </a:xfrm>
          <a:prstGeom prst="frame">
            <a:avLst>
              <a:gd name="adj1" fmla="val 3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668959"/>
            <a:ext cx="6853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Any word that refers to past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609600"/>
            <a:ext cx="3064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>
                <a:solidFill>
                  <a:srgbClr val="00B050"/>
                </a:solidFill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8621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/>
              <a:t>He finished the work yester 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759803"/>
            <a:ext cx="2803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The work 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105400" y="2674203"/>
            <a:ext cx="27359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was/were</a:t>
            </a:r>
            <a:endParaRPr lang="en-US" b="1" dirty="0"/>
          </a:p>
        </p:txBody>
      </p:sp>
      <p:sp>
        <p:nvSpPr>
          <p:cNvPr id="7" name="Frame 6"/>
          <p:cNvSpPr/>
          <p:nvPr/>
        </p:nvSpPr>
        <p:spPr>
          <a:xfrm>
            <a:off x="4953000" y="2667000"/>
            <a:ext cx="29718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1752600"/>
            <a:ext cx="1186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was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228410" y="1752600"/>
            <a:ext cx="22268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finished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400800" y="1752600"/>
            <a:ext cx="803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by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57200" y="2590800"/>
            <a:ext cx="3124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b="1" dirty="0">
                <a:solidFill>
                  <a:prstClr val="black"/>
                </a:solidFill>
              </a:rPr>
              <a:t>yester day.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2800" y="1759803"/>
            <a:ext cx="1165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him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447800" y="304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Continuous Tense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219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Action as going on in the past </a:t>
            </a:r>
            <a:r>
              <a:rPr lang="en-US" sz="4000" dirty="0">
                <a:solidFill>
                  <a:srgbClr val="00B050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Sub + was/were +V</a:t>
            </a:r>
            <a:r>
              <a:rPr lang="en-US" sz="4000" b="1" dirty="0"/>
              <a:t>4</a:t>
            </a:r>
            <a:r>
              <a:rPr lang="en-US" sz="4800" b="1" dirty="0"/>
              <a:t> + obj + time</a:t>
            </a:r>
          </a:p>
        </p:txBody>
      </p:sp>
      <p:sp>
        <p:nvSpPr>
          <p:cNvPr id="5" name="Frame 4"/>
          <p:cNvSpPr/>
          <p:nvPr/>
        </p:nvSpPr>
        <p:spPr>
          <a:xfrm>
            <a:off x="152400" y="2133600"/>
            <a:ext cx="8610600" cy="9144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/>
              <a:t>When ever I saw him he </a:t>
            </a:r>
            <a:r>
              <a:rPr lang="en-US" sz="4000" b="1" i="1" u="sng" dirty="0"/>
              <a:t>has been reading</a:t>
            </a:r>
            <a:r>
              <a:rPr lang="en-US" sz="4000" b="1" i="1" dirty="0"/>
              <a:t> the same novel.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Both"/>
            </a:pPr>
            <a:r>
              <a:rPr lang="en-US" sz="3600" b="1" dirty="0"/>
              <a:t> Had been reading       (2)   is reading  </a:t>
            </a:r>
          </a:p>
          <a:p>
            <a:pPr marL="514350" indent="-514350"/>
            <a:r>
              <a:rPr lang="en-US" sz="3600" b="1" dirty="0"/>
              <a:t>(3)  was reading                 (4)  No Improvement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6339" y="3581400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(CDS  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505200"/>
            <a:ext cx="25959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Answer : 3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4343400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combination of past continuous and simple past  tenses 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6200" y="4648200"/>
            <a:ext cx="978408" cy="484632"/>
          </a:xfrm>
          <a:prstGeom prst="rightArrow">
            <a:avLst>
              <a:gd name="adj1" fmla="val 18553"/>
              <a:gd name="adj2" fmla="val 22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Noun</a:t>
            </a:r>
            <a:endParaRPr lang="en-US" sz="7200" b="1" dirty="0"/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/>
              <a:t>The name of a person / place / thing/ action / state / emotion..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334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He was interviewing them at 4p.m.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They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2971800"/>
            <a:ext cx="1552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Was</a:t>
            </a:r>
          </a:p>
          <a:p>
            <a:r>
              <a:rPr lang="en-US" sz="4800" b="1" dirty="0">
                <a:solidFill>
                  <a:srgbClr val="00B050"/>
                </a:solidFill>
              </a:rPr>
              <a:t>Were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00" y="1447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were</a:t>
            </a:r>
            <a:r>
              <a:rPr lang="en-US" sz="5400" b="1" dirty="0"/>
              <a:t> </a:t>
            </a:r>
            <a:r>
              <a:rPr lang="en-US" sz="4800" b="1" dirty="0"/>
              <a:t>being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800" y="3276600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+ being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6304" y="1438870"/>
            <a:ext cx="3411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Interviewed</a:t>
            </a:r>
            <a:r>
              <a:rPr lang="en-US" sz="5400" b="1" dirty="0">
                <a:solidFill>
                  <a:prstClr val="black"/>
                </a:solidFill>
              </a:rPr>
              <a:t> </a:t>
            </a:r>
            <a:endParaRPr lang="en-US" sz="5400" b="1" dirty="0"/>
          </a:p>
        </p:txBody>
      </p:sp>
      <p:sp>
        <p:nvSpPr>
          <p:cNvPr id="10" name="Rectangle 9"/>
          <p:cNvSpPr/>
          <p:nvPr/>
        </p:nvSpPr>
        <p:spPr>
          <a:xfrm>
            <a:off x="3810000" y="2362200"/>
            <a:ext cx="803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by</a:t>
            </a:r>
            <a:endParaRPr lang="en-US" sz="4800" b="1" dirty="0"/>
          </a:p>
        </p:txBody>
      </p:sp>
      <p:sp>
        <p:nvSpPr>
          <p:cNvPr id="11" name="Rectangle 10"/>
          <p:cNvSpPr/>
          <p:nvPr/>
        </p:nvSpPr>
        <p:spPr>
          <a:xfrm>
            <a:off x="4876800" y="2362200"/>
            <a:ext cx="1165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him</a:t>
            </a:r>
            <a:endParaRPr lang="en-US" sz="4800" b="1" dirty="0"/>
          </a:p>
        </p:txBody>
      </p:sp>
      <p:sp>
        <p:nvSpPr>
          <p:cNvPr id="12" name="Rectangle 11"/>
          <p:cNvSpPr/>
          <p:nvPr/>
        </p:nvSpPr>
        <p:spPr>
          <a:xfrm>
            <a:off x="6172200" y="2369403"/>
            <a:ext cx="23093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at 4p.m.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2474" y="191869"/>
            <a:ext cx="5216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u="sng" dirty="0">
                <a:solidFill>
                  <a:prstClr val="black"/>
                </a:solidFill>
              </a:rPr>
              <a:t>Past Perfect tense </a:t>
            </a:r>
            <a:endParaRPr lang="en-US" sz="2800" b="1" i="1" u="sng" dirty="0"/>
          </a:p>
        </p:txBody>
      </p:sp>
      <p:sp>
        <p:nvSpPr>
          <p:cNvPr id="4" name="Rectangle 3"/>
          <p:cNvSpPr/>
          <p:nvPr/>
        </p:nvSpPr>
        <p:spPr>
          <a:xfrm>
            <a:off x="685800" y="1372850"/>
            <a:ext cx="7772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Action that takes place prior to another in the past </a:t>
            </a:r>
            <a:r>
              <a:rPr lang="en-US" sz="4400" dirty="0">
                <a:solidFill>
                  <a:prstClr val="black"/>
                </a:solidFill>
              </a:rPr>
              <a:t>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38908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 dirty="0">
                <a:solidFill>
                  <a:srgbClr val="00B050"/>
                </a:solidFill>
              </a:rPr>
              <a:t>Key words</a:t>
            </a:r>
            <a:r>
              <a:rPr lang="en-IN" sz="6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743670"/>
            <a:ext cx="8886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Already , when , before , after .</a:t>
            </a:r>
          </a:p>
        </p:txBody>
      </p:sp>
    </p:spTree>
    <p:extLst>
      <p:ext uri="{BB962C8B-B14F-4D97-AF65-F5344CB8AC3E}">
        <p14:creationId xmlns:p14="http://schemas.microsoft.com/office/powerpoint/2010/main" val="115491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685800"/>
            <a:ext cx="6934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</a:rPr>
              <a:t>Sub+ had +V</a:t>
            </a:r>
            <a:r>
              <a:rPr lang="en-US" sz="3600" b="1" dirty="0">
                <a:solidFill>
                  <a:prstClr val="black"/>
                </a:solidFill>
              </a:rPr>
              <a:t>3</a:t>
            </a:r>
            <a:r>
              <a:rPr lang="en-US" sz="4400" b="1" dirty="0">
                <a:solidFill>
                  <a:prstClr val="black"/>
                </a:solidFill>
              </a:rPr>
              <a:t> + obj + when/before + sub +V</a:t>
            </a:r>
            <a:r>
              <a:rPr lang="en-US" sz="3600" b="1" dirty="0">
                <a:solidFill>
                  <a:prstClr val="black"/>
                </a:solidFill>
              </a:rPr>
              <a:t>2</a:t>
            </a:r>
            <a:r>
              <a:rPr lang="en-US" sz="4400" b="1" dirty="0">
                <a:solidFill>
                  <a:prstClr val="black"/>
                </a:solidFill>
              </a:rPr>
              <a:t> + obj</a:t>
            </a:r>
          </a:p>
        </p:txBody>
      </p:sp>
      <p:sp>
        <p:nvSpPr>
          <p:cNvPr id="3" name="Frame 2"/>
          <p:cNvSpPr/>
          <p:nvPr/>
        </p:nvSpPr>
        <p:spPr>
          <a:xfrm>
            <a:off x="685800" y="457200"/>
            <a:ext cx="7848600" cy="1981200"/>
          </a:xfrm>
          <a:prstGeom prst="frame">
            <a:avLst>
              <a:gd name="adj1" fmla="val 56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590800"/>
            <a:ext cx="8000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He had deceived us before you came here.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769203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26213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Had + been</a:t>
            </a:r>
          </a:p>
          <a:p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0" y="76920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deceived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7620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by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6764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him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3538" y="769203"/>
            <a:ext cx="3852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</a:rPr>
              <a:t>had been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1683603"/>
            <a:ext cx="591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before you came here.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366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Action that lasted for some time in the past. </a:t>
            </a:r>
          </a:p>
          <a:p>
            <a:r>
              <a:rPr lang="en-US" sz="5400" b="1" dirty="0"/>
              <a:t>(</a:t>
            </a:r>
            <a:r>
              <a:rPr lang="en-US" sz="5400" b="1" dirty="0">
                <a:solidFill>
                  <a:srgbClr val="00B050"/>
                </a:solidFill>
              </a:rPr>
              <a:t>time is given importance</a:t>
            </a:r>
            <a:r>
              <a:rPr lang="en-US" sz="5400" b="1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9587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perfect continuous tense 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858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Sub + had been + V</a:t>
            </a:r>
            <a:r>
              <a:rPr lang="en-US" sz="4000" b="1" dirty="0"/>
              <a:t>4</a:t>
            </a:r>
            <a:r>
              <a:rPr lang="en-US" sz="4400" b="1" dirty="0"/>
              <a:t> + obj +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8288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He had been living in the U.S. for six years before shifting to the U.K</a:t>
            </a:r>
            <a:r>
              <a:rPr lang="en-US" dirty="0"/>
              <a:t>.</a:t>
            </a:r>
          </a:p>
        </p:txBody>
      </p:sp>
      <p:sp>
        <p:nvSpPr>
          <p:cNvPr id="5" name="Frame 4"/>
          <p:cNvSpPr/>
          <p:nvPr/>
        </p:nvSpPr>
        <p:spPr>
          <a:xfrm>
            <a:off x="457200" y="533400"/>
            <a:ext cx="8153400" cy="1066800"/>
          </a:xfrm>
          <a:prstGeom prst="frame">
            <a:avLst>
              <a:gd name="adj1" fmla="val 3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201180"/>
            <a:ext cx="3708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no passive voice 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362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Sub + shall/will+V</a:t>
            </a:r>
            <a:r>
              <a:rPr lang="en-US" sz="4000" b="1" dirty="0"/>
              <a:t>1</a:t>
            </a:r>
            <a:r>
              <a:rPr lang="en-US" sz="4800" b="1" dirty="0"/>
              <a:t> +obj +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235803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future tense</a:t>
            </a:r>
            <a:endParaRPr 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1371600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Action that is yet to take place </a:t>
            </a:r>
            <a:endParaRPr lang="en-US" sz="2800" b="1" dirty="0"/>
          </a:p>
        </p:txBody>
      </p:sp>
      <p:sp>
        <p:nvSpPr>
          <p:cNvPr id="5" name="Frame 4"/>
          <p:cNvSpPr/>
          <p:nvPr/>
        </p:nvSpPr>
        <p:spPr>
          <a:xfrm>
            <a:off x="533400" y="2362200"/>
            <a:ext cx="8229600" cy="914400"/>
          </a:xfrm>
          <a:prstGeom prst="frame">
            <a:avLst>
              <a:gd name="adj1" fmla="val 3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3378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 , we  : shall </a:t>
            </a:r>
            <a:endParaRPr lang="en-US" sz="4800" dirty="0"/>
          </a:p>
        </p:txBody>
      </p:sp>
      <p:sp>
        <p:nvSpPr>
          <p:cNvPr id="4" name="Right Arrow 3"/>
          <p:cNvSpPr/>
          <p:nvPr/>
        </p:nvSpPr>
        <p:spPr>
          <a:xfrm>
            <a:off x="3657600" y="838200"/>
            <a:ext cx="978408" cy="484632"/>
          </a:xfrm>
          <a:prstGeom prst="rightArrow">
            <a:avLst>
              <a:gd name="adj1" fmla="val 50000"/>
              <a:gd name="adj2" fmla="val 47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9200" y="609600"/>
            <a:ext cx="3724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Simple</a:t>
            </a:r>
            <a:r>
              <a:rPr lang="en-US" sz="4400" dirty="0" smtClean="0"/>
              <a:t> futurity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600200"/>
            <a:ext cx="4374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All persons: will  </a:t>
            </a:r>
            <a:endParaRPr lang="en-US" sz="4800" dirty="0"/>
          </a:p>
        </p:txBody>
      </p:sp>
      <p:sp>
        <p:nvSpPr>
          <p:cNvPr id="7" name="Right Arrow 6"/>
          <p:cNvSpPr/>
          <p:nvPr/>
        </p:nvSpPr>
        <p:spPr>
          <a:xfrm>
            <a:off x="4267200" y="1828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1676400"/>
            <a:ext cx="35846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Simple futurity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2590800"/>
            <a:ext cx="5207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 , 3</a:t>
            </a:r>
            <a:r>
              <a:rPr lang="en-US" sz="4000" baseline="30000" dirty="0" smtClean="0"/>
              <a:t>rd</a:t>
            </a:r>
            <a:r>
              <a:rPr lang="en-US" sz="4000" dirty="0" smtClean="0"/>
              <a:t>  persons : </a:t>
            </a:r>
            <a:r>
              <a:rPr lang="en-US" sz="4800" dirty="0" smtClean="0"/>
              <a:t>shall</a:t>
            </a:r>
            <a:endParaRPr lang="en-US" sz="4000" dirty="0"/>
          </a:p>
        </p:txBody>
      </p:sp>
      <p:sp>
        <p:nvSpPr>
          <p:cNvPr id="11" name="Right Arrow 10"/>
          <p:cNvSpPr/>
          <p:nvPr/>
        </p:nvSpPr>
        <p:spPr>
          <a:xfrm>
            <a:off x="5328516" y="2743200"/>
            <a:ext cx="538884" cy="484632"/>
          </a:xfrm>
          <a:prstGeom prst="rightArrow">
            <a:avLst>
              <a:gd name="adj1" fmla="val 15695"/>
              <a:gd name="adj2" fmla="val 29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91637" y="2514600"/>
            <a:ext cx="3076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compulsion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8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She will receive the guests at the airport tomorrow.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2554069"/>
            <a:ext cx="2327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The guests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990600"/>
            <a:ext cx="2438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Shall</a:t>
            </a:r>
          </a:p>
          <a:p>
            <a:r>
              <a:rPr lang="en-US" sz="4400" b="1" dirty="0"/>
              <a:t>will</a:t>
            </a:r>
            <a:endParaRPr lang="en-US" sz="3600" b="1" dirty="0"/>
          </a:p>
          <a:p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371600"/>
            <a:ext cx="13083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 + be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3752" y="2554069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will be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421093" y="2514600"/>
            <a:ext cx="1810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received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2514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by her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3352800"/>
            <a:ext cx="5292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at the airport tomorrow.</a:t>
            </a:r>
          </a:p>
        </p:txBody>
      </p:sp>
      <p:sp>
        <p:nvSpPr>
          <p:cNvPr id="11" name="Frame 10"/>
          <p:cNvSpPr/>
          <p:nvPr/>
        </p:nvSpPr>
        <p:spPr>
          <a:xfrm>
            <a:off x="5638800" y="990600"/>
            <a:ext cx="2362200" cy="1447800"/>
          </a:xfrm>
          <a:prstGeom prst="frame">
            <a:avLst>
              <a:gd name="adj1" fmla="val 3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6858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Proper noun </a:t>
            </a:r>
            <a:r>
              <a:rPr lang="en-US" sz="3200" b="1" dirty="0"/>
              <a:t>: </a:t>
            </a:r>
            <a:r>
              <a:rPr lang="en-US" sz="4000" b="1" dirty="0" smtClean="0"/>
              <a:t>the name of a specific person / place / thing . 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295400" y="1905000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Common noun </a:t>
            </a:r>
            <a:r>
              <a:rPr lang="en-US" sz="4000" b="1" dirty="0"/>
              <a:t>: The name that represents the whole class.                                Ex : boy / girl / city / institution.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3528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 will be travelling tomorrow at 7p.m.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329625"/>
            <a:ext cx="632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Continuous Tens</a:t>
            </a:r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295400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Action as going on in future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2340114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Sub + shall be /will be + V</a:t>
            </a:r>
            <a:r>
              <a:rPr lang="en-US" sz="2800" b="1" dirty="0">
                <a:solidFill>
                  <a:prstClr val="black"/>
                </a:solidFill>
              </a:rPr>
              <a:t>4</a:t>
            </a:r>
            <a:r>
              <a:rPr lang="en-US" sz="3600" b="1" dirty="0">
                <a:solidFill>
                  <a:prstClr val="black"/>
                </a:solidFill>
              </a:rPr>
              <a:t> + obj +time </a:t>
            </a:r>
            <a:endParaRPr lang="en-US" sz="2000" b="1" dirty="0"/>
          </a:p>
        </p:txBody>
      </p:sp>
      <p:sp>
        <p:nvSpPr>
          <p:cNvPr id="6" name="Frame 5"/>
          <p:cNvSpPr/>
          <p:nvPr/>
        </p:nvSpPr>
        <p:spPr>
          <a:xfrm>
            <a:off x="533400" y="2286000"/>
            <a:ext cx="8001000" cy="762000"/>
          </a:xfrm>
          <a:prstGeom prst="frame">
            <a:avLst>
              <a:gd name="adj1" fmla="val 3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588" y="4953000"/>
            <a:ext cx="2935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passive voice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00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sub + shall have / will have +V</a:t>
            </a:r>
            <a:r>
              <a:rPr lang="en-US" sz="3200" b="1" dirty="0"/>
              <a:t>3</a:t>
            </a:r>
            <a:r>
              <a:rPr lang="en-US" sz="3600" b="1" dirty="0"/>
              <a:t> + obj + time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4538" y="253425"/>
            <a:ext cx="5072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Perfect Tense 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1295400"/>
            <a:ext cx="670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</a:rPr>
              <a:t>Action as finished in future. 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62000" y="2158425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( before a particular time or an action ) </a:t>
            </a:r>
            <a:endParaRPr lang="en-US" sz="2000" b="1" dirty="0"/>
          </a:p>
        </p:txBody>
      </p:sp>
      <p:sp>
        <p:nvSpPr>
          <p:cNvPr id="6" name="Frame 5"/>
          <p:cNvSpPr/>
          <p:nvPr/>
        </p:nvSpPr>
        <p:spPr>
          <a:xfrm>
            <a:off x="228600" y="3048000"/>
            <a:ext cx="8686800" cy="914400"/>
          </a:xfrm>
          <a:prstGeom prst="frame">
            <a:avLst>
              <a:gd name="adj1" fmla="val 5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He will have submitted the file by 20</a:t>
            </a:r>
            <a:r>
              <a:rPr lang="en-US" sz="3600" b="1" baseline="30000" dirty="0"/>
              <a:t>th</a:t>
            </a:r>
            <a:r>
              <a:rPr lang="en-US" sz="3600" baseline="30000" dirty="0"/>
              <a:t>.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33400" y="1447800"/>
            <a:ext cx="1709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The file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2362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Shall have</a:t>
            </a:r>
          </a:p>
          <a:p>
            <a:r>
              <a:rPr lang="en-US" sz="3600" b="1" dirty="0"/>
              <a:t>Will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27064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+ been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8757" y="1447800"/>
            <a:ext cx="2956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will have been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69869" y="1447800"/>
            <a:ext cx="2145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submitted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15200" y="1421497"/>
            <a:ext cx="648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by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5800" y="2234297"/>
            <a:ext cx="922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him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76400" y="2209800"/>
            <a:ext cx="1623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by 20</a:t>
            </a:r>
            <a:r>
              <a:rPr lang="en-US" sz="3600" b="1" baseline="30000" dirty="0">
                <a:solidFill>
                  <a:prstClr val="black"/>
                </a:solidFill>
              </a:rPr>
              <a:t>th</a:t>
            </a:r>
            <a:r>
              <a:rPr lang="en-US" sz="4000" dirty="0"/>
              <a:t>.</a:t>
            </a:r>
            <a:endParaRPr lang="en-US" dirty="0"/>
          </a:p>
        </p:txBody>
      </p:sp>
      <p:sp>
        <p:nvSpPr>
          <p:cNvPr id="13" name="Frame 12"/>
          <p:cNvSpPr/>
          <p:nvPr/>
        </p:nvSpPr>
        <p:spPr>
          <a:xfrm>
            <a:off x="4419600" y="2209800"/>
            <a:ext cx="3962400" cy="1447800"/>
          </a:xfrm>
          <a:prstGeom prst="frame">
            <a:avLst>
              <a:gd name="adj1" fmla="val 72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304800" y="210981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Usage  of </a:t>
            </a:r>
            <a:r>
              <a:rPr lang="en-US" sz="4000" dirty="0" smtClean="0">
                <a:solidFill>
                  <a:srgbClr val="FF0000"/>
                </a:solidFill>
              </a:rPr>
              <a:t>by</a:t>
            </a:r>
            <a:r>
              <a:rPr lang="en-US" sz="4000" dirty="0" smtClean="0"/>
              <a:t>  in passive voice is optional  not a must .  In fact sometimes  we need to avoid</a:t>
            </a:r>
            <a:r>
              <a:rPr lang="en-US" sz="4000" dirty="0" smtClean="0">
                <a:solidFill>
                  <a:srgbClr val="FF0000"/>
                </a:solidFill>
              </a:rPr>
              <a:t> by </a:t>
            </a:r>
            <a:r>
              <a:rPr lang="en-US" sz="4000" dirty="0" smtClean="0"/>
              <a:t>which gives the information about the doer of the action .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096161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Ex : </a:t>
            </a:r>
            <a:r>
              <a:rPr lang="en-US" sz="4000" dirty="0"/>
              <a:t>E</a:t>
            </a:r>
            <a:r>
              <a:rPr lang="en-US" sz="4000" dirty="0" smtClean="0"/>
              <a:t>nglish is spoken  by people  in many parts of the world </a:t>
            </a:r>
            <a:endParaRPr lang="en-US" sz="4000" dirty="0"/>
          </a:p>
        </p:txBody>
      </p:sp>
      <p:sp>
        <p:nvSpPr>
          <p:cNvPr id="5" name="Multiply 4"/>
          <p:cNvSpPr/>
          <p:nvPr/>
        </p:nvSpPr>
        <p:spPr>
          <a:xfrm>
            <a:off x="5029200" y="3048000"/>
            <a:ext cx="914400" cy="914400"/>
          </a:xfrm>
          <a:prstGeom prst="mathMultiply">
            <a:avLst>
              <a:gd name="adj1" fmla="val 2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172200" y="3048000"/>
            <a:ext cx="914400" cy="914400"/>
          </a:xfrm>
          <a:prstGeom prst="mathMultiply">
            <a:avLst>
              <a:gd name="adj1" fmla="val 26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45720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it is known that only people speak languages  hence we need to avoid  “ </a:t>
            </a:r>
            <a:r>
              <a:rPr lang="en-US" sz="3600" dirty="0" smtClean="0">
                <a:solidFill>
                  <a:srgbClr val="FF0000"/>
                </a:solidFill>
              </a:rPr>
              <a:t>by</a:t>
            </a:r>
            <a:r>
              <a:rPr lang="en-US" sz="3600" dirty="0" smtClean="0"/>
              <a:t> “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52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00542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If a ” be “ form or a ” get “ form is immediately followed by the third form of the verb it is  </a:t>
            </a:r>
            <a:r>
              <a:rPr lang="en-US" sz="4400" dirty="0" smtClean="0">
                <a:solidFill>
                  <a:srgbClr val="FF0000"/>
                </a:solidFill>
              </a:rPr>
              <a:t>passive voice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3455" y="381000"/>
            <a:ext cx="165141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 AM </a:t>
            </a:r>
            <a:endParaRPr lang="en-IN" sz="4000" dirty="0"/>
          </a:p>
          <a:p>
            <a:r>
              <a:rPr lang="en-IN" sz="4000" dirty="0"/>
              <a:t> IS</a:t>
            </a:r>
          </a:p>
          <a:p>
            <a:r>
              <a:rPr lang="en-IN" sz="4000" dirty="0"/>
              <a:t> ARE</a:t>
            </a:r>
          </a:p>
          <a:p>
            <a:r>
              <a:rPr lang="en-IN" sz="4000" dirty="0" smtClean="0"/>
              <a:t> WAS</a:t>
            </a:r>
            <a:endParaRPr lang="en-IN" sz="4000" dirty="0"/>
          </a:p>
          <a:p>
            <a:r>
              <a:rPr lang="en-IN" sz="4000" dirty="0"/>
              <a:t> </a:t>
            </a:r>
            <a:r>
              <a:rPr lang="en-IN" sz="4000" dirty="0" smtClean="0"/>
              <a:t>WERE </a:t>
            </a:r>
            <a:endParaRPr lang="en-IN" sz="4000" dirty="0"/>
          </a:p>
          <a:p>
            <a:r>
              <a:rPr lang="en-IN" sz="4000" dirty="0"/>
              <a:t> </a:t>
            </a:r>
            <a:r>
              <a:rPr lang="en-IN" sz="4000" dirty="0" smtClean="0"/>
              <a:t>BE</a:t>
            </a:r>
            <a:endParaRPr lang="en-IN" sz="4000" dirty="0"/>
          </a:p>
          <a:p>
            <a:r>
              <a:rPr lang="en-IN" sz="4000" dirty="0" smtClean="0"/>
              <a:t> BEING</a:t>
            </a:r>
            <a:endParaRPr lang="en-IN" sz="4000" dirty="0"/>
          </a:p>
          <a:p>
            <a:r>
              <a:rPr lang="en-IN" sz="4000" dirty="0" smtClean="0"/>
              <a:t> BEEN</a:t>
            </a:r>
            <a:endParaRPr lang="en-I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905000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11500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2397204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+ V3 =</a:t>
            </a:r>
            <a:r>
              <a:rPr lang="en-IN" sz="4800" dirty="0" smtClean="0"/>
              <a:t>  PASSIVE VOICE</a:t>
            </a:r>
            <a:r>
              <a:rPr lang="en-IN" dirty="0" smtClean="0"/>
              <a:t>   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447800"/>
            <a:ext cx="1221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Get 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437370" y="2354759"/>
            <a:ext cx="934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got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437370" y="3352800"/>
            <a:ext cx="934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got</a:t>
            </a:r>
            <a:endParaRPr lang="en-US" sz="4400" dirty="0"/>
          </a:p>
        </p:txBody>
      </p:sp>
      <p:sp>
        <p:nvSpPr>
          <p:cNvPr id="8" name="Minus 7"/>
          <p:cNvSpPr/>
          <p:nvPr/>
        </p:nvSpPr>
        <p:spPr>
          <a:xfrm rot="16200000">
            <a:off x="990600" y="1447800"/>
            <a:ext cx="914400" cy="914400"/>
          </a:xfrm>
          <a:prstGeom prst="mathMinus">
            <a:avLst>
              <a:gd name="adj1" fmla="val 11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16200000">
            <a:off x="990600" y="2362201"/>
            <a:ext cx="914400" cy="914400"/>
          </a:xfrm>
          <a:prstGeom prst="mathMinus">
            <a:avLst>
              <a:gd name="adj1" fmla="val 1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16200000">
            <a:off x="990601" y="3352799"/>
            <a:ext cx="914400" cy="914400"/>
          </a:xfrm>
          <a:prstGeom prst="mathMinus">
            <a:avLst>
              <a:gd name="adj1" fmla="val 11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79412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u="sng" dirty="0" smtClean="0"/>
              <a:t>IMPERATIVE </a:t>
            </a:r>
            <a:r>
              <a:rPr lang="en-IN" u="sng" dirty="0" smtClean="0"/>
              <a:t> </a:t>
            </a:r>
            <a:r>
              <a:rPr lang="en-IN" sz="6000" u="sng" dirty="0"/>
              <a:t>SENTENCES</a:t>
            </a:r>
            <a:r>
              <a:rPr lang="en-IN" u="sng" dirty="0"/>
              <a:t> </a:t>
            </a:r>
            <a:r>
              <a:rPr lang="en-IN" dirty="0"/>
              <a:t>:</a:t>
            </a:r>
            <a:endParaRPr lang="en-IN" sz="2000" dirty="0"/>
          </a:p>
          <a:p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6230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dirty="0"/>
              <a:t>Do it : Let it be done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8337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>
                <a:solidFill>
                  <a:srgbClr val="FF0000"/>
                </a:solidFill>
              </a:rPr>
              <a:t>Do not do it : Let it not be done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971800"/>
            <a:ext cx="8770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Finish the work : let the work be finished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Do not waste your time : let your time not ne wasted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10668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Imperative sentences express </a:t>
            </a:r>
            <a:r>
              <a:rPr lang="en-US" sz="2800" dirty="0" smtClean="0"/>
              <a:t>: requests / suggestions / advice / commands .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1" y="2362200"/>
            <a:ext cx="7086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They begin with verbs  not with the subjects unlike other sentences  , in fact the subject is the person listening 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15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066800"/>
            <a:ext cx="544091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1500" dirty="0">
                <a:solidFill>
                  <a:srgbClr val="00B0F0"/>
                </a:solidFill>
              </a:rPr>
              <a:t>GERUND</a:t>
            </a:r>
          </a:p>
        </p:txBody>
      </p:sp>
    </p:spTree>
    <p:extLst>
      <p:ext uri="{BB962C8B-B14F-4D97-AF65-F5344CB8AC3E}">
        <p14:creationId xmlns:p14="http://schemas.microsoft.com/office/powerpoint/2010/main" val="284676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409" y="533400"/>
            <a:ext cx="821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00B0F0"/>
                </a:solidFill>
              </a:rPr>
              <a:t>Verb used as a noun is called a gerund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371600"/>
            <a:ext cx="7215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/>
              <a:t>1 . It acts as a subject to a verb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133600"/>
            <a:ext cx="8703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2 . It acts as a complement in a sentence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1" y="2971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819400"/>
            <a:ext cx="8240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3 . It is used with some specific words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978" y="5334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97589" y="3886200"/>
            <a:ext cx="978408" cy="484632"/>
          </a:xfrm>
          <a:prstGeom prst="rightArrow">
            <a:avLst>
              <a:gd name="adj1" fmla="val 33103"/>
              <a:gd name="adj2" fmla="val 35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1600200" y="3810000"/>
            <a:ext cx="6508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 a preposition is followed by  GERUND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8808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229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Collective noun </a:t>
            </a:r>
            <a:r>
              <a:rPr lang="en-US" sz="3600" b="1" dirty="0"/>
              <a:t>: The name that denotes a collection of persons  / things together as a whole .</a:t>
            </a:r>
          </a:p>
          <a:p>
            <a:r>
              <a:rPr lang="en-US" sz="3600" b="1" dirty="0"/>
              <a:t>         Ex : audience / committee / crowd / mob / group 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28600" y="37063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1219201" y="3276600"/>
            <a:ext cx="792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Proper / </a:t>
            </a:r>
            <a:r>
              <a:rPr lang="en-IN" sz="4000" dirty="0" smtClean="0"/>
              <a:t>common</a:t>
            </a:r>
            <a:r>
              <a:rPr lang="en-IN" sz="3600" dirty="0" smtClean="0"/>
              <a:t> / collective nouns are countable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74150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8077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ENJOY , MIND , MISS , AVOID , REMEMBER , WITH A VIEW TO , CANNOT HELP , COMMITTED TO , LOOK FORWARD TO , BE HABITUATED TO , BE ACCUSTOMED TO , BE ADDICTED TO , BE USED TO , FOND OF , CAPABLE OF , INTERESTED IN , INSIST ON , KEEP , KEEP </a:t>
            </a:r>
            <a:r>
              <a:rPr lang="en-IN" sz="3200" dirty="0" smtClean="0"/>
              <a:t>ON , BE WORTH , STOP , PREVENT , DISLIKE , BE NO GOOD , TIRED OF , ADMIT TO  </a:t>
            </a:r>
            <a:r>
              <a:rPr lang="en-IN" sz="3200" dirty="0"/>
              <a:t>ETC.   TAKE     </a:t>
            </a:r>
            <a:endParaRPr lang="en-IN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2291" y="3733800"/>
            <a:ext cx="2129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>
                <a:solidFill>
                  <a:srgbClr val="00B0F0"/>
                </a:solidFill>
              </a:rPr>
              <a:t>GERUND</a:t>
            </a:r>
            <a:r>
              <a:rPr lang="en-IN" sz="4000" dirty="0" smtClean="0">
                <a:solidFill>
                  <a:srgbClr val="FF0000"/>
                </a:solidFill>
              </a:rPr>
              <a:t> </a:t>
            </a:r>
            <a:endParaRPr lang="en-I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390942"/>
            <a:ext cx="762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/>
              <a:t>My friend worked ( 1 ) hard with a view to pass  ( 2 ) the examination( 3 ) / no error ( 4 )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5551" y="2590800"/>
            <a:ext cx="225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00B0F0"/>
                </a:solidFill>
              </a:rPr>
              <a:t>ESE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8957" y="3733800"/>
            <a:ext cx="5912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It should be “ passing “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611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8852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00B050"/>
                </a:solidFill>
              </a:rPr>
              <a:t>S . S . C . STATISTICAL INVESTIGATORS EXAM . 31 / 07 /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7353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/>
              <a:t>She doesn’t mind </a:t>
            </a:r>
            <a:r>
              <a:rPr lang="en-IN" sz="4000" u="sng" dirty="0"/>
              <a:t>to be disturbed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8827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( 1 ) being disturbed     ( 2 ) to being disturbed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895600"/>
            <a:ext cx="4143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( 3 ) being disturbing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1942" y="2895600"/>
            <a:ext cx="460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    ( 4 ) No improvement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3810000"/>
            <a:ext cx="2938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1 ) is correct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4648200"/>
            <a:ext cx="9242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 – was – been – being </a:t>
            </a:r>
            <a:r>
              <a:rPr lang="en-US" sz="3200" dirty="0" smtClean="0">
                <a:solidFill>
                  <a:srgbClr val="00B050"/>
                </a:solidFill>
              </a:rPr>
              <a:t>are the four forms of the verb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419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solidFill>
                  <a:srgbClr val="00B050"/>
                </a:solidFill>
              </a:rPr>
              <a:t>S . B . I . ( PROBATIONARY OFFICERS ) EXAM  2013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505" y="1295400"/>
            <a:ext cx="862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009" y="2590800"/>
            <a:ext cx="7147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( 1 ) received             ( 2 ) be receiving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429000"/>
            <a:ext cx="280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( 3 ) receiving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429000"/>
            <a:ext cx="38116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300" dirty="0"/>
              <a:t>( 4 ) no improvement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1143000"/>
            <a:ext cx="8419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We are eagerly looking forward to </a:t>
            </a:r>
            <a:r>
              <a:rPr lang="en-IN" sz="3600" u="sng" dirty="0"/>
              <a:t>receive</a:t>
            </a:r>
            <a:r>
              <a:rPr lang="en-IN" sz="3600" dirty="0"/>
              <a:t> the chief guest at the airport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4870" y="4419600"/>
            <a:ext cx="4538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Answer  : ( 3 ) receiving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47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7891" y="152400"/>
            <a:ext cx="3228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u="sng" dirty="0">
                <a:solidFill>
                  <a:srgbClr val="FF0000"/>
                </a:solidFill>
              </a:rPr>
              <a:t>QUESTION TAGS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6133" y="3192959"/>
            <a:ext cx="2787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400" dirty="0">
                <a:solidFill>
                  <a:srgbClr val="00B050"/>
                </a:solidFill>
              </a:rPr>
              <a:t>SUBJECT ?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9287" y="3131403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dirty="0">
                <a:solidFill>
                  <a:srgbClr val="00B050"/>
                </a:solidFill>
              </a:rPr>
              <a:t>TENSE ?</a:t>
            </a:r>
            <a:endParaRPr lang="en-IN" sz="2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136" y="4321314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>
                <a:solidFill>
                  <a:srgbClr val="00B050"/>
                </a:solidFill>
              </a:rPr>
              <a:t>KIND OF SENTENCE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9144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Question </a:t>
            </a:r>
            <a:r>
              <a:rPr lang="en-US" sz="2800" dirty="0"/>
              <a:t>tags are the short questions that we put at the end of the sentences </a:t>
            </a:r>
            <a:r>
              <a:rPr lang="en-US" sz="2800" dirty="0" smtClean="0"/>
              <a:t>, they are used for confirmation of the statements that we make 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18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 need to keep three points in mind while using question tags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If the sentence is positive , question tag should be negative , if the sentence is negative , the question tag should be positive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8288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Use a helping  verb according to the tense of the sentence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895600"/>
            <a:ext cx="6388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Use a pronoun based on the subject 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6200" y="1953768"/>
            <a:ext cx="978408" cy="484632"/>
          </a:xfrm>
          <a:prstGeom prst="rightArrow">
            <a:avLst>
              <a:gd name="adj1" fmla="val 180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Arrow 7"/>
          <p:cNvSpPr/>
          <p:nvPr/>
        </p:nvSpPr>
        <p:spPr>
          <a:xfrm>
            <a:off x="152400" y="2944368"/>
            <a:ext cx="978408" cy="484632"/>
          </a:xfrm>
          <a:prstGeom prst="rightArrow">
            <a:avLst>
              <a:gd name="adj1" fmla="val 18020"/>
              <a:gd name="adj2" fmla="val 404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76200" y="304800"/>
            <a:ext cx="978408" cy="484632"/>
          </a:xfrm>
          <a:prstGeom prst="rightArrow">
            <a:avLst>
              <a:gd name="adj1" fmla="val 24416"/>
              <a:gd name="adj2" fmla="val 34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33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If the subject of the sentence is an indefinite pronoun , then the subject of the tag will be  </a:t>
            </a:r>
            <a:r>
              <a:rPr lang="en-IN" sz="2800" dirty="0">
                <a:solidFill>
                  <a:srgbClr val="00B050"/>
                </a:solidFill>
              </a:rPr>
              <a:t>THEY</a:t>
            </a:r>
            <a:r>
              <a:rPr lang="en-IN" sz="2800" dirty="0"/>
              <a:t>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676400"/>
            <a:ext cx="6699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EX : some one called you , didn’t they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2286000"/>
            <a:ext cx="5122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None can prove it , can they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599" y="3163669"/>
            <a:ext cx="32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let us </a:t>
            </a:r>
            <a:r>
              <a:rPr lang="en-IN" sz="2800" dirty="0" smtClean="0"/>
              <a:t>:  </a:t>
            </a:r>
            <a:r>
              <a:rPr lang="en-IN" sz="3200" dirty="0" smtClean="0"/>
              <a:t>shall we ? </a:t>
            </a:r>
            <a:endParaRPr lang="en-I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97349" y="3987225"/>
            <a:ext cx="5074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 smtClean="0"/>
              <a:t> let him/her/them : will you ?</a:t>
            </a:r>
            <a:endParaRPr lang="en-I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20636" y="4749225"/>
            <a:ext cx="267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 am : aren’t I ?</a:t>
            </a:r>
            <a:endParaRPr lang="en-US" sz="3200" dirty="0"/>
          </a:p>
        </p:txBody>
      </p:sp>
      <p:sp>
        <p:nvSpPr>
          <p:cNvPr id="8" name="Frame 7"/>
          <p:cNvSpPr/>
          <p:nvPr/>
        </p:nvSpPr>
        <p:spPr>
          <a:xfrm>
            <a:off x="914400" y="3048000"/>
            <a:ext cx="5486400" cy="2514600"/>
          </a:xfrm>
          <a:prstGeom prst="frame">
            <a:avLst>
              <a:gd name="adj1" fmla="val 4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2" y="685800"/>
            <a:ext cx="494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 smtClean="0"/>
              <a:t>IMPERATIVE SENTENCES  </a:t>
            </a:r>
            <a:endParaRPr lang="en-IN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6363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Do it : will you ? / won’t you ?</a:t>
            </a:r>
            <a:endParaRPr lang="en-I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68714"/>
            <a:ext cx="4979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dirty="0" smtClean="0"/>
              <a:t>Do not do it : will you ?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3273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602" y="304800"/>
            <a:ext cx="6143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WORK BOOK               PAGE NO . 105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39225"/>
            <a:ext cx="7969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1. </a:t>
            </a:r>
            <a:r>
              <a:rPr lang="en-IN" sz="3200" dirty="0" err="1"/>
              <a:t>mohan</a:t>
            </a:r>
            <a:r>
              <a:rPr lang="en-IN" sz="3200" dirty="0"/>
              <a:t> has already come </a:t>
            </a:r>
            <a:r>
              <a:rPr lang="en-IN" sz="3200" dirty="0" smtClean="0"/>
              <a:t>,   </a:t>
            </a:r>
            <a:r>
              <a:rPr lang="en-IN" sz="3200" dirty="0"/>
              <a:t>___________ </a:t>
            </a:r>
            <a:r>
              <a:rPr lang="en-IN" sz="3200" dirty="0" smtClean="0"/>
              <a:t>  ?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720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2 . She can swim </a:t>
            </a:r>
            <a:r>
              <a:rPr lang="en-IN" sz="3200" dirty="0" smtClean="0"/>
              <a:t>well   </a:t>
            </a:r>
            <a:r>
              <a:rPr lang="en-IN" sz="3200" dirty="0"/>
              <a:t>____________ </a:t>
            </a:r>
            <a:r>
              <a:rPr lang="en-IN" sz="3200" dirty="0" smtClean="0"/>
              <a:t>     ?</a:t>
            </a:r>
            <a:endParaRPr lang="en-I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981200"/>
            <a:ext cx="8552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3 . Mohan doesn’t  work hard , ______________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2438400"/>
            <a:ext cx="7604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4 .They haven’t come yet , </a:t>
            </a:r>
            <a:r>
              <a:rPr lang="en-IN" sz="3200" dirty="0" smtClean="0"/>
              <a:t>  __________      ?</a:t>
            </a:r>
            <a:endParaRPr lang="en-I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971800"/>
            <a:ext cx="9179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5 . There are some girls in your </a:t>
            </a:r>
            <a:r>
              <a:rPr lang="en-IN" sz="3200" dirty="0" smtClean="0"/>
              <a:t>class,   __________   ?</a:t>
            </a:r>
            <a:endParaRPr lang="en-I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505200"/>
            <a:ext cx="8805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6 . They haven’t taken the </a:t>
            </a:r>
            <a:r>
              <a:rPr lang="en-IN" sz="3200" dirty="0" smtClean="0"/>
              <a:t>material</a:t>
            </a:r>
            <a:r>
              <a:rPr lang="en-IN" sz="3200" dirty="0"/>
              <a:t>, ___________ </a:t>
            </a:r>
            <a:r>
              <a:rPr lang="en-IN" sz="3200" dirty="0" smtClean="0"/>
              <a:t> ?</a:t>
            </a:r>
            <a:endParaRPr lang="en-I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038600"/>
            <a:ext cx="837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7 . Made easy has several branches </a:t>
            </a:r>
            <a:r>
              <a:rPr lang="en-IN" sz="2800" dirty="0" smtClean="0"/>
              <a:t>,   </a:t>
            </a:r>
            <a:r>
              <a:rPr lang="en-IN" sz="2800" dirty="0"/>
              <a:t>_____________ </a:t>
            </a:r>
            <a:r>
              <a:rPr lang="en-IN" sz="2800" dirty="0" smtClean="0"/>
              <a:t>  ?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834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903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1 . I needn’t get up early tomorrow </a:t>
            </a:r>
            <a:r>
              <a:rPr lang="en-IN" sz="3200" dirty="0" smtClean="0"/>
              <a:t>,  ___________  ?</a:t>
            </a:r>
            <a:endParaRPr lang="en-I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5309" y="990600"/>
            <a:ext cx="8331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2 . Lets go to the beach </a:t>
            </a:r>
            <a:r>
              <a:rPr lang="en-IN" sz="3200" dirty="0" smtClean="0"/>
              <a:t>,     ______________      ?</a:t>
            </a:r>
            <a:endParaRPr lang="en-IN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7781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3 . Some body has called </a:t>
            </a:r>
            <a:r>
              <a:rPr lang="en-IN" sz="2800" dirty="0" smtClean="0"/>
              <a:t>,      _______________      ?</a:t>
            </a:r>
            <a:endParaRPr lang="en-I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8722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4 . Few students attended the party , </a:t>
            </a:r>
            <a:r>
              <a:rPr lang="en-IN" sz="2800" dirty="0" smtClean="0"/>
              <a:t>    ______________ ?</a:t>
            </a:r>
            <a:endParaRPr lang="en-I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514600"/>
            <a:ext cx="9146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5 . She won’t receive the guests tomorrow </a:t>
            </a:r>
            <a:r>
              <a:rPr lang="en-IN" sz="2800" dirty="0" smtClean="0"/>
              <a:t>,     ___________ ?</a:t>
            </a:r>
            <a:endParaRPr lang="en-I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5997" y="3048000"/>
            <a:ext cx="957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6 . The performance was exceptionally impressive , </a:t>
            </a:r>
            <a:r>
              <a:rPr lang="en-IN" sz="2800" dirty="0" smtClean="0"/>
              <a:t>  ______ ?      </a:t>
            </a:r>
            <a:endParaRPr lang="en-I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12866" y="3505200"/>
            <a:ext cx="914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7 . He never sleeps in the afternoon </a:t>
            </a:r>
            <a:r>
              <a:rPr lang="en-IN" sz="3200" dirty="0" smtClean="0"/>
              <a:t>,  ___________  ?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4734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Abstract noun </a:t>
            </a:r>
            <a:r>
              <a:rPr lang="en-US" sz="3200" b="1" dirty="0"/>
              <a:t>: name of a Quality / concept / idea / state . Ex : Death, Honesty,  Youth, Beauty.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Material noun </a:t>
            </a:r>
            <a:r>
              <a:rPr lang="en-US" sz="3600" b="1" dirty="0"/>
              <a:t>: The substance with which something is made or prepared . Ex : Gold , Wheat, Iron , Wood.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81000" y="3505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1524001" y="32766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Abstract and material nouns are uncountable</a:t>
            </a:r>
            <a:endParaRPr lang="en-I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279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/>
              <a:t>Page no . 105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762000"/>
            <a:ext cx="8887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1 . Neither of them has completed the task </a:t>
            </a:r>
            <a:r>
              <a:rPr lang="en-IN" sz="2800" dirty="0" smtClean="0"/>
              <a:t>,   __________ ?</a:t>
            </a:r>
            <a:endParaRPr lang="en-I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219200"/>
            <a:ext cx="8732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2 . We must follow the rules , </a:t>
            </a:r>
            <a:r>
              <a:rPr lang="en-IN" sz="2800" dirty="0" smtClean="0"/>
              <a:t>     _________________  ?     </a:t>
            </a:r>
            <a:endParaRPr lang="en-I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752600"/>
            <a:ext cx="897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3 . None of the students has attended the class, </a:t>
            </a:r>
            <a:r>
              <a:rPr lang="en-IN" sz="2800" dirty="0" smtClean="0"/>
              <a:t>  ________ ?</a:t>
            </a:r>
            <a:endParaRPr lang="en-I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85713" y="2286000"/>
            <a:ext cx="842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4 . He has been preparing for the examination since </a:t>
            </a:r>
            <a:r>
              <a:rPr lang="en-IN" sz="2800" dirty="0" smtClean="0"/>
              <a:t>        2014,       _________________    ?  </a:t>
            </a:r>
            <a:endParaRPr lang="en-I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124200"/>
            <a:ext cx="8914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5 . Little progress was </a:t>
            </a:r>
            <a:r>
              <a:rPr lang="en-IN" sz="2800" dirty="0" smtClean="0"/>
              <a:t>made ,        ________________       ?   </a:t>
            </a:r>
            <a:endParaRPr lang="en-IN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505200"/>
            <a:ext cx="9150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6 . It’s obvious that they are trying to cheat us , </a:t>
            </a:r>
            <a:r>
              <a:rPr lang="en-IN" sz="2800" dirty="0" smtClean="0"/>
              <a:t>__________ ?</a:t>
            </a:r>
            <a:endParaRPr lang="en-IN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951982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7. My father suggested that I should be more serious towards my career </a:t>
            </a:r>
            <a:r>
              <a:rPr lang="en-IN" sz="2800" dirty="0" smtClean="0"/>
              <a:t>,_______________ ? 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123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685800"/>
            <a:ext cx="60576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/>
              <a:t>concord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743200"/>
            <a:ext cx="829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Ravi  and  Raju   have  started the business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Two singular nouns joined with </a:t>
            </a:r>
            <a:r>
              <a:rPr lang="en-US" sz="4000" b="1" dirty="0">
                <a:solidFill>
                  <a:srgbClr val="FF0000"/>
                </a:solidFill>
              </a:rPr>
              <a:t>“ </a:t>
            </a:r>
            <a:r>
              <a:rPr lang="en-US" sz="4000" b="1" dirty="0">
                <a:solidFill>
                  <a:srgbClr val="00B050"/>
                </a:solidFill>
              </a:rPr>
              <a:t>and </a:t>
            </a:r>
            <a:r>
              <a:rPr lang="en-US" sz="4000" b="1" dirty="0">
                <a:solidFill>
                  <a:srgbClr val="FF0000"/>
                </a:solidFill>
              </a:rPr>
              <a:t>“ </a:t>
            </a:r>
            <a:r>
              <a:rPr lang="en-US" sz="4000" b="1" dirty="0"/>
              <a:t>take the plural verb → are /  were / have / have been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8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Two singular nouns joined with “ and “ referring to the same person take the verb in singular form.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438400"/>
            <a:ext cx="8716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My friend and colleague  have  come to my house.</a:t>
            </a:r>
          </a:p>
        </p:txBody>
      </p:sp>
      <p:sp>
        <p:nvSpPr>
          <p:cNvPr id="8" name="Frame 7"/>
          <p:cNvSpPr/>
          <p:nvPr/>
        </p:nvSpPr>
        <p:spPr>
          <a:xfrm>
            <a:off x="4648200" y="2514600"/>
            <a:ext cx="914400" cy="457200"/>
          </a:xfrm>
          <a:prstGeom prst="frame">
            <a:avLst>
              <a:gd name="adj1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24400" y="2514600"/>
            <a:ext cx="8382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24400" y="2514600"/>
            <a:ext cx="914400" cy="4572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05400" y="1752600"/>
            <a:ext cx="918841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/>
              <a:t>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810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Two singular nouns joined with  </a:t>
            </a:r>
            <a:r>
              <a:rPr lang="en-US" sz="4000" b="1" dirty="0">
                <a:solidFill>
                  <a:srgbClr val="FF0000"/>
                </a:solidFill>
              </a:rPr>
              <a:t>“</a:t>
            </a:r>
            <a:r>
              <a:rPr lang="en-US" sz="4000" b="1" dirty="0">
                <a:solidFill>
                  <a:srgbClr val="00B050"/>
                </a:solidFill>
              </a:rPr>
              <a:t> and </a:t>
            </a:r>
            <a:r>
              <a:rPr lang="en-US" sz="4000" b="1" dirty="0">
                <a:solidFill>
                  <a:srgbClr val="FF0000"/>
                </a:solidFill>
              </a:rPr>
              <a:t>“  </a:t>
            </a:r>
            <a:r>
              <a:rPr lang="en-US" sz="4000" b="1" dirty="0"/>
              <a:t>together expressing one idea take the verb in singular form.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2590800"/>
            <a:ext cx="3406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Slow and steady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2554069"/>
            <a:ext cx="282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Time and tide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429000"/>
            <a:ext cx="3947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Age and experience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3457" y="3352800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Cup and saucer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191000"/>
            <a:ext cx="376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Horse and carriage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4114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Name and fame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876800"/>
            <a:ext cx="250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Rise and 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800" y="4840069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Soup and salad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3402" y="1905000"/>
            <a:ext cx="171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Pair words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9100" y="1853625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190500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04800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solidFill>
                  <a:srgbClr val="00B050"/>
                </a:solidFill>
              </a:rPr>
              <a:t>GATE 2013 EC + EE +IN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790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CHOOSE THE GRAMMATICALLY CORRECT SENTENCE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828800"/>
            <a:ext cx="499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A ) Two and two add four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667000"/>
            <a:ext cx="5208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(B ) Two and two become four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429000"/>
            <a:ext cx="449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</a:t>
            </a:r>
            <a:r>
              <a:rPr lang="en-IN" sz="3600" dirty="0"/>
              <a:t> c </a:t>
            </a:r>
            <a:r>
              <a:rPr lang="en-IN" sz="3200" dirty="0"/>
              <a:t>) Two and two are four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191000"/>
            <a:ext cx="4895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( D ) Two and two make four</a:t>
            </a:r>
          </a:p>
        </p:txBody>
      </p:sp>
    </p:spTree>
    <p:extLst>
      <p:ext uri="{BB962C8B-B14F-4D97-AF65-F5344CB8AC3E}">
        <p14:creationId xmlns:p14="http://schemas.microsoft.com/office/powerpoint/2010/main" val="18053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905000"/>
            <a:ext cx="4589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Answer is   “  D  “ 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3352800"/>
            <a:ext cx="7216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 the absence of makes , make is correct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8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Summing Junction 5"/>
          <p:cNvSpPr/>
          <p:nvPr/>
        </p:nvSpPr>
        <p:spPr>
          <a:xfrm>
            <a:off x="5867400" y="3886200"/>
            <a:ext cx="685800" cy="533400"/>
          </a:xfrm>
          <a:prstGeom prst="flowChartSummingJuncti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0"/>
            <a:ext cx="8153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Each minute and each hour  are  valuable in life.</a:t>
            </a:r>
          </a:p>
        </p:txBody>
      </p:sp>
      <p:sp>
        <p:nvSpPr>
          <p:cNvPr id="11" name="Oval 10"/>
          <p:cNvSpPr/>
          <p:nvPr/>
        </p:nvSpPr>
        <p:spPr>
          <a:xfrm>
            <a:off x="7162800" y="2438400"/>
            <a:ext cx="685800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Summing Junction 8"/>
          <p:cNvSpPr/>
          <p:nvPr/>
        </p:nvSpPr>
        <p:spPr>
          <a:xfrm>
            <a:off x="6400800" y="2667000"/>
            <a:ext cx="533400" cy="457200"/>
          </a:xfrm>
          <a:prstGeom prst="flowChartSummingJuncti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3810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Two singular nouns joined with  </a:t>
            </a:r>
            <a:r>
              <a:rPr lang="en-US" sz="4400" b="1" dirty="0">
                <a:solidFill>
                  <a:srgbClr val="00B050"/>
                </a:solidFill>
              </a:rPr>
              <a:t>“and “ </a:t>
            </a:r>
            <a:r>
              <a:rPr lang="en-US" sz="4400" b="1" dirty="0"/>
              <a:t>preceded by each or every take verb in singular form.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590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Every man and  </a:t>
            </a:r>
            <a:r>
              <a:rPr lang="en-US" sz="3600" b="1" i="1"/>
              <a:t>every woman </a:t>
            </a:r>
            <a:r>
              <a:rPr lang="en-US" sz="3600" b="1" i="1" dirty="0"/>
              <a:t>were surprised at the result.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3276600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4653" y="2362200"/>
            <a:ext cx="93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00" y="2286000"/>
            <a:ext cx="918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has</a:t>
            </a:r>
          </a:p>
        </p:txBody>
      </p:sp>
      <p:sp>
        <p:nvSpPr>
          <p:cNvPr id="3" name="Flowchart: Summing Junction 2"/>
          <p:cNvSpPr/>
          <p:nvPr/>
        </p:nvSpPr>
        <p:spPr>
          <a:xfrm>
            <a:off x="3657600" y="2971800"/>
            <a:ext cx="914400" cy="304800"/>
          </a:xfrm>
          <a:prstGeom prst="flowChartSummingJuncti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782669"/>
            <a:ext cx="8172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Either you or he have to finish this work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609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 sentences having  either - or , neither- nor, not only – but also the verb must agree with the subject that is </a:t>
            </a:r>
            <a:r>
              <a:rPr lang="en-US" sz="3200" b="1" dirty="0">
                <a:solidFill>
                  <a:srgbClr val="00B050"/>
                </a:solidFill>
              </a:rPr>
              <a:t>after</a:t>
            </a:r>
            <a:r>
              <a:rPr lang="en-US" sz="3200" b="1" dirty="0"/>
              <a:t> or/nor/but also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295400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With,   Together with,    Along with,   As well as, </a:t>
            </a:r>
          </a:p>
          <a:p>
            <a:r>
              <a:rPr lang="en-US" sz="2800" b="1" dirty="0"/>
              <a:t>In addition to,   Besides,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282005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But , Rather than,</a:t>
            </a:r>
          </a:p>
          <a:p>
            <a:r>
              <a:rPr lang="en-US" sz="2800" b="1" dirty="0"/>
              <a:t>accompanied by, apart from, aided by,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35114"/>
            <a:ext cx="7113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When we have a connective like </a:t>
            </a:r>
          </a:p>
        </p:txBody>
      </p:sp>
      <p:sp>
        <p:nvSpPr>
          <p:cNvPr id="9" name="Frame 8"/>
          <p:cNvSpPr/>
          <p:nvPr/>
        </p:nvSpPr>
        <p:spPr>
          <a:xfrm>
            <a:off x="304800" y="1219200"/>
            <a:ext cx="8077200" cy="1524000"/>
          </a:xfrm>
          <a:prstGeom prst="frame">
            <a:avLst>
              <a:gd name="adj1" fmla="val 3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808982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verb must agree with the subject </a:t>
            </a:r>
            <a:r>
              <a:rPr lang="en-US" sz="3200" b="1" dirty="0">
                <a:solidFill>
                  <a:srgbClr val="00B050"/>
                </a:solidFill>
              </a:rPr>
              <a:t>before</a:t>
            </a:r>
            <a:r>
              <a:rPr lang="en-US" sz="3200" b="1" dirty="0"/>
              <a:t> the connective.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16313</TotalTime>
  <Words>13184</Words>
  <Application>Microsoft Office PowerPoint</Application>
  <PresentationFormat>On-screen Show (4:3)</PresentationFormat>
  <Paragraphs>1606</Paragraphs>
  <Slides>339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339</vt:i4>
      </vt:variant>
    </vt:vector>
  </HeadingPairs>
  <TitlesOfParts>
    <vt:vector size="342" baseType="lpstr"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present tense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Conditionals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Idioms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</dc:creator>
  <cp:lastModifiedBy>user</cp:lastModifiedBy>
  <cp:revision>840</cp:revision>
  <dcterms:created xsi:type="dcterms:W3CDTF">2016-06-11T02:44:29Z</dcterms:created>
  <dcterms:modified xsi:type="dcterms:W3CDTF">2017-12-05T07:19:04Z</dcterms:modified>
</cp:coreProperties>
</file>